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39" r:id="rId1"/>
  </p:sldMasterIdLst>
  <p:notesMasterIdLst>
    <p:notesMasterId r:id="rId20"/>
  </p:notesMasterIdLst>
  <p:sldIdLst>
    <p:sldId id="274" r:id="rId2"/>
    <p:sldId id="257" r:id="rId3"/>
    <p:sldId id="259" r:id="rId4"/>
    <p:sldId id="271" r:id="rId5"/>
    <p:sldId id="268" r:id="rId6"/>
    <p:sldId id="272" r:id="rId7"/>
    <p:sldId id="269" r:id="rId8"/>
    <p:sldId id="273" r:id="rId9"/>
    <p:sldId id="260" r:id="rId10"/>
    <p:sldId id="261" r:id="rId11"/>
    <p:sldId id="262" r:id="rId12"/>
    <p:sldId id="263" r:id="rId13"/>
    <p:sldId id="264" r:id="rId14"/>
    <p:sldId id="266" r:id="rId15"/>
    <p:sldId id="267" r:id="rId16"/>
    <p:sldId id="275" r:id="rId17"/>
    <p:sldId id="276" r:id="rId18"/>
    <p:sldId id="270"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882" autoAdjust="0"/>
    <p:restoredTop sz="94660"/>
  </p:normalViewPr>
  <p:slideViewPr>
    <p:cSldViewPr>
      <p:cViewPr varScale="1">
        <p:scale>
          <a:sx n="47" d="100"/>
          <a:sy n="47" d="100"/>
        </p:scale>
        <p:origin x="1601" y="8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E81CAD-269B-48BC-90FB-3A75F8A0A47A}" type="datetimeFigureOut">
              <a:rPr lang="en-IN" smtClean="0"/>
              <a:t>12-07-2022</a:t>
            </a:fld>
            <a:endParaRPr lang="en-IN"/>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13D685-8023-432B-8E7A-655CDF050760}" type="slidenum">
              <a:rPr lang="en-IN" smtClean="0"/>
              <a:t>‹#›</a:t>
            </a:fld>
            <a:endParaRPr lang="en-IN"/>
          </a:p>
        </p:txBody>
      </p:sp>
    </p:spTree>
    <p:extLst>
      <p:ext uri="{BB962C8B-B14F-4D97-AF65-F5344CB8AC3E}">
        <p14:creationId xmlns:p14="http://schemas.microsoft.com/office/powerpoint/2010/main" val="3259857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1913D685-8023-432B-8E7A-655CDF050760}" type="slidenum">
              <a:rPr lang="en-IN" smtClean="0"/>
              <a:t>3</a:t>
            </a:fld>
            <a:endParaRPr lang="en-IN"/>
          </a:p>
        </p:txBody>
      </p:sp>
    </p:spTree>
    <p:extLst>
      <p:ext uri="{BB962C8B-B14F-4D97-AF65-F5344CB8AC3E}">
        <p14:creationId xmlns:p14="http://schemas.microsoft.com/office/powerpoint/2010/main" val="31909735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7B9EF5F-32D2-400F-BD83-02E9E9CD6861}" type="datetimeFigureOut">
              <a:rPr lang="en-US" smtClean="0"/>
              <a:pPr/>
              <a:t>7/12/2022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DE48D0-34CC-4CE5-AA42-87A444A5314E}" type="slidenum">
              <a:rPr lang="en-US" smtClean="0"/>
              <a:pPr/>
              <a:t>‹#›</a:t>
            </a:fld>
            <a:endParaRPr lang="en-US"/>
          </a:p>
        </p:txBody>
      </p:sp>
    </p:spTree>
    <p:extLst>
      <p:ext uri="{BB962C8B-B14F-4D97-AF65-F5344CB8AC3E}">
        <p14:creationId xmlns:p14="http://schemas.microsoft.com/office/powerpoint/2010/main" val="2783279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B9EF5F-32D2-400F-BD83-02E9E9CD6861}" type="datetimeFigureOut">
              <a:rPr lang="en-US" smtClean="0"/>
              <a:pPr/>
              <a:t>7/12/2022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DE48D0-34CC-4CE5-AA42-87A444A5314E}" type="slidenum">
              <a:rPr lang="en-US" smtClean="0"/>
              <a:pPr/>
              <a:t>‹#›</a:t>
            </a:fld>
            <a:endParaRPr lang="en-US"/>
          </a:p>
        </p:txBody>
      </p:sp>
    </p:spTree>
    <p:extLst>
      <p:ext uri="{BB962C8B-B14F-4D97-AF65-F5344CB8AC3E}">
        <p14:creationId xmlns:p14="http://schemas.microsoft.com/office/powerpoint/2010/main" val="15956675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B9EF5F-32D2-400F-BD83-02E9E9CD6861}" type="datetimeFigureOut">
              <a:rPr lang="en-US" smtClean="0"/>
              <a:pPr/>
              <a:t>7/12/2022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DE48D0-34CC-4CE5-AA42-87A444A5314E}"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2972342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B9EF5F-32D2-400F-BD83-02E9E9CD6861}" type="datetimeFigureOut">
              <a:rPr lang="en-US" smtClean="0"/>
              <a:pPr/>
              <a:t>7/12/2022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DE48D0-34CC-4CE5-AA42-87A444A5314E}" type="slidenum">
              <a:rPr lang="en-US" smtClean="0"/>
              <a:pPr/>
              <a:t>‹#›</a:t>
            </a:fld>
            <a:endParaRPr lang="en-US"/>
          </a:p>
        </p:txBody>
      </p:sp>
    </p:spTree>
    <p:extLst>
      <p:ext uri="{BB962C8B-B14F-4D97-AF65-F5344CB8AC3E}">
        <p14:creationId xmlns:p14="http://schemas.microsoft.com/office/powerpoint/2010/main" val="32702616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B9EF5F-32D2-400F-BD83-02E9E9CD6861}" type="datetimeFigureOut">
              <a:rPr lang="en-US" smtClean="0"/>
              <a:pPr/>
              <a:t>7/12/2022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DE48D0-34CC-4CE5-AA42-87A444A5314E}"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7168431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B9EF5F-32D2-400F-BD83-02E9E9CD6861}" type="datetimeFigureOut">
              <a:rPr lang="en-US" smtClean="0"/>
              <a:pPr/>
              <a:t>7/12/2022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DE48D0-34CC-4CE5-AA42-87A444A5314E}" type="slidenum">
              <a:rPr lang="en-US" smtClean="0"/>
              <a:pPr/>
              <a:t>‹#›</a:t>
            </a:fld>
            <a:endParaRPr lang="en-US"/>
          </a:p>
        </p:txBody>
      </p:sp>
    </p:spTree>
    <p:extLst>
      <p:ext uri="{BB962C8B-B14F-4D97-AF65-F5344CB8AC3E}">
        <p14:creationId xmlns:p14="http://schemas.microsoft.com/office/powerpoint/2010/main" val="7579960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B9EF5F-32D2-400F-BD83-02E9E9CD6861}" type="datetimeFigureOut">
              <a:rPr lang="en-US" smtClean="0"/>
              <a:pPr/>
              <a:t>7/12/2022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DE48D0-34CC-4CE5-AA42-87A444A5314E}" type="slidenum">
              <a:rPr lang="en-US" smtClean="0"/>
              <a:pPr/>
              <a:t>‹#›</a:t>
            </a:fld>
            <a:endParaRPr lang="en-US"/>
          </a:p>
        </p:txBody>
      </p:sp>
    </p:spTree>
    <p:extLst>
      <p:ext uri="{BB962C8B-B14F-4D97-AF65-F5344CB8AC3E}">
        <p14:creationId xmlns:p14="http://schemas.microsoft.com/office/powerpoint/2010/main" val="27198393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B9EF5F-32D2-400F-BD83-02E9E9CD6861}" type="datetimeFigureOut">
              <a:rPr lang="en-US" smtClean="0"/>
              <a:pPr/>
              <a:t>7/12/2022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DE48D0-34CC-4CE5-AA42-87A444A5314E}" type="slidenum">
              <a:rPr lang="en-US" smtClean="0"/>
              <a:pPr/>
              <a:t>‹#›</a:t>
            </a:fld>
            <a:endParaRPr lang="en-US"/>
          </a:p>
        </p:txBody>
      </p:sp>
    </p:spTree>
    <p:extLst>
      <p:ext uri="{BB962C8B-B14F-4D97-AF65-F5344CB8AC3E}">
        <p14:creationId xmlns:p14="http://schemas.microsoft.com/office/powerpoint/2010/main" val="2500217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B9EF5F-32D2-400F-BD83-02E9E9CD6861}" type="datetimeFigureOut">
              <a:rPr lang="en-US" smtClean="0"/>
              <a:pPr/>
              <a:t>7/12/2022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DE48D0-34CC-4CE5-AA42-87A444A5314E}" type="slidenum">
              <a:rPr lang="en-US" smtClean="0"/>
              <a:pPr/>
              <a:t>‹#›</a:t>
            </a:fld>
            <a:endParaRPr lang="en-US"/>
          </a:p>
        </p:txBody>
      </p:sp>
    </p:spTree>
    <p:extLst>
      <p:ext uri="{BB962C8B-B14F-4D97-AF65-F5344CB8AC3E}">
        <p14:creationId xmlns:p14="http://schemas.microsoft.com/office/powerpoint/2010/main" val="313201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B9EF5F-32D2-400F-BD83-02E9E9CD6861}" type="datetimeFigureOut">
              <a:rPr lang="en-US" smtClean="0"/>
              <a:pPr/>
              <a:t>7/12/2022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DE48D0-34CC-4CE5-AA42-87A444A5314E}" type="slidenum">
              <a:rPr lang="en-US" smtClean="0"/>
              <a:pPr/>
              <a:t>‹#›</a:t>
            </a:fld>
            <a:endParaRPr lang="en-US"/>
          </a:p>
        </p:txBody>
      </p:sp>
    </p:spTree>
    <p:extLst>
      <p:ext uri="{BB962C8B-B14F-4D97-AF65-F5344CB8AC3E}">
        <p14:creationId xmlns:p14="http://schemas.microsoft.com/office/powerpoint/2010/main" val="3712439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7B9EF5F-32D2-400F-BD83-02E9E9CD6861}" type="datetimeFigureOut">
              <a:rPr lang="en-US" smtClean="0"/>
              <a:pPr/>
              <a:t>7/12/2022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DE48D0-34CC-4CE5-AA42-87A444A5314E}" type="slidenum">
              <a:rPr lang="en-US" smtClean="0"/>
              <a:pPr/>
              <a:t>‹#›</a:t>
            </a:fld>
            <a:endParaRPr lang="en-US"/>
          </a:p>
        </p:txBody>
      </p:sp>
    </p:spTree>
    <p:extLst>
      <p:ext uri="{BB962C8B-B14F-4D97-AF65-F5344CB8AC3E}">
        <p14:creationId xmlns:p14="http://schemas.microsoft.com/office/powerpoint/2010/main" val="2770286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7B9EF5F-32D2-400F-BD83-02E9E9CD6861}" type="datetimeFigureOut">
              <a:rPr lang="en-US" smtClean="0"/>
              <a:pPr/>
              <a:t>7/12/2022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DE48D0-34CC-4CE5-AA42-87A444A5314E}" type="slidenum">
              <a:rPr lang="en-US" smtClean="0"/>
              <a:pPr/>
              <a:t>‹#›</a:t>
            </a:fld>
            <a:endParaRPr lang="en-US"/>
          </a:p>
        </p:txBody>
      </p:sp>
    </p:spTree>
    <p:extLst>
      <p:ext uri="{BB962C8B-B14F-4D97-AF65-F5344CB8AC3E}">
        <p14:creationId xmlns:p14="http://schemas.microsoft.com/office/powerpoint/2010/main" val="1255470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B9EF5F-32D2-400F-BD83-02E9E9CD6861}" type="datetimeFigureOut">
              <a:rPr lang="en-US" smtClean="0"/>
              <a:pPr/>
              <a:t>7/12/2022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DE48D0-34CC-4CE5-AA42-87A444A5314E}" type="slidenum">
              <a:rPr lang="en-US" smtClean="0"/>
              <a:pPr/>
              <a:t>‹#›</a:t>
            </a:fld>
            <a:endParaRPr lang="en-US"/>
          </a:p>
        </p:txBody>
      </p:sp>
    </p:spTree>
    <p:extLst>
      <p:ext uri="{BB962C8B-B14F-4D97-AF65-F5344CB8AC3E}">
        <p14:creationId xmlns:p14="http://schemas.microsoft.com/office/powerpoint/2010/main" val="20054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B9EF5F-32D2-400F-BD83-02E9E9CD6861}" type="datetimeFigureOut">
              <a:rPr lang="en-US" smtClean="0"/>
              <a:pPr/>
              <a:t>7/12/2022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DE48D0-34CC-4CE5-AA42-87A444A5314E}" type="slidenum">
              <a:rPr lang="en-US" smtClean="0"/>
              <a:pPr/>
              <a:t>‹#›</a:t>
            </a:fld>
            <a:endParaRPr lang="en-US"/>
          </a:p>
        </p:txBody>
      </p:sp>
    </p:spTree>
    <p:extLst>
      <p:ext uri="{BB962C8B-B14F-4D97-AF65-F5344CB8AC3E}">
        <p14:creationId xmlns:p14="http://schemas.microsoft.com/office/powerpoint/2010/main" val="4258169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7B9EF5F-32D2-400F-BD83-02E9E9CD6861}" type="datetimeFigureOut">
              <a:rPr lang="en-US" smtClean="0"/>
              <a:pPr/>
              <a:t>7/12/2022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DE48D0-34CC-4CE5-AA42-87A444A5314E}" type="slidenum">
              <a:rPr lang="en-US" smtClean="0"/>
              <a:pPr/>
              <a:t>‹#›</a:t>
            </a:fld>
            <a:endParaRPr lang="en-US"/>
          </a:p>
        </p:txBody>
      </p:sp>
    </p:spTree>
    <p:extLst>
      <p:ext uri="{BB962C8B-B14F-4D97-AF65-F5344CB8AC3E}">
        <p14:creationId xmlns:p14="http://schemas.microsoft.com/office/powerpoint/2010/main" val="3117836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7B9EF5F-32D2-400F-BD83-02E9E9CD6861}" type="datetimeFigureOut">
              <a:rPr lang="en-US" smtClean="0"/>
              <a:pPr/>
              <a:t>7/12/2022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DE48D0-34CC-4CE5-AA42-87A444A5314E}" type="slidenum">
              <a:rPr lang="en-US" smtClean="0"/>
              <a:pPr/>
              <a:t>‹#›</a:t>
            </a:fld>
            <a:endParaRPr lang="en-US"/>
          </a:p>
        </p:txBody>
      </p:sp>
    </p:spTree>
    <p:extLst>
      <p:ext uri="{BB962C8B-B14F-4D97-AF65-F5344CB8AC3E}">
        <p14:creationId xmlns:p14="http://schemas.microsoft.com/office/powerpoint/2010/main" val="3345122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7B9EF5F-32D2-400F-BD83-02E9E9CD6861}" type="datetimeFigureOut">
              <a:rPr lang="en-US" smtClean="0"/>
              <a:pPr/>
              <a:t>7/12/2022</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38DE48D0-34CC-4CE5-AA42-87A444A5314E}" type="slidenum">
              <a:rPr lang="en-US" smtClean="0"/>
              <a:pPr/>
              <a:t>‹#›</a:t>
            </a:fld>
            <a:endParaRPr lang="en-US"/>
          </a:p>
        </p:txBody>
      </p:sp>
    </p:spTree>
    <p:extLst>
      <p:ext uri="{BB962C8B-B14F-4D97-AF65-F5344CB8AC3E}">
        <p14:creationId xmlns:p14="http://schemas.microsoft.com/office/powerpoint/2010/main" val="2089350915"/>
      </p:ext>
    </p:extLst>
  </p:cSld>
  <p:clrMap bg1="lt1" tx1="dk1" bg2="lt2" tx2="dk2" accent1="accent1" accent2="accent2" accent3="accent3" accent4="accent4" accent5="accent5" accent6="accent6" hlink="hlink" folHlink="folHlink"/>
  <p:sldLayoutIdLst>
    <p:sldLayoutId id="2147484140" r:id="rId1"/>
    <p:sldLayoutId id="2147484141" r:id="rId2"/>
    <p:sldLayoutId id="2147484142" r:id="rId3"/>
    <p:sldLayoutId id="2147484143" r:id="rId4"/>
    <p:sldLayoutId id="2147484144" r:id="rId5"/>
    <p:sldLayoutId id="2147484145" r:id="rId6"/>
    <p:sldLayoutId id="2147484146" r:id="rId7"/>
    <p:sldLayoutId id="2147484147" r:id="rId8"/>
    <p:sldLayoutId id="2147484148" r:id="rId9"/>
    <p:sldLayoutId id="2147484149" r:id="rId10"/>
    <p:sldLayoutId id="2147484150" r:id="rId11"/>
    <p:sldLayoutId id="2147484151" r:id="rId12"/>
    <p:sldLayoutId id="2147484152" r:id="rId13"/>
    <p:sldLayoutId id="2147484153" r:id="rId14"/>
    <p:sldLayoutId id="2147484154" r:id="rId15"/>
    <p:sldLayoutId id="2147484155"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40.jpeg"/><Relationship Id="rId1" Type="http://schemas.openxmlformats.org/officeDocument/2006/relationships/slideLayout" Target="../slideLayouts/slideLayout2.xml"/><Relationship Id="rId5" Type="http://schemas.openxmlformats.org/officeDocument/2006/relationships/image" Target="../media/image48.jpeg"/><Relationship Id="rId4" Type="http://schemas.openxmlformats.org/officeDocument/2006/relationships/image" Target="../media/image47.jpeg"/></Relationships>
</file>

<file path=ppt/slides/_rels/slide12.xml.rels><?xml version="1.0" encoding="UTF-8" standalone="yes"?>
<Relationships xmlns="http://schemas.openxmlformats.org/package/2006/relationships"><Relationship Id="rId3" Type="http://schemas.openxmlformats.org/officeDocument/2006/relationships/image" Target="../media/image50.jpeg"/><Relationship Id="rId7" Type="http://schemas.openxmlformats.org/officeDocument/2006/relationships/image" Target="../media/image54.jpeg"/><Relationship Id="rId2" Type="http://schemas.openxmlformats.org/officeDocument/2006/relationships/image" Target="../media/image49.jpeg"/><Relationship Id="rId1" Type="http://schemas.openxmlformats.org/officeDocument/2006/relationships/slideLayout" Target="../slideLayouts/slideLayout2.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s>
</file>

<file path=ppt/slides/_rels/slide13.xml.rels><?xml version="1.0" encoding="UTF-8" standalone="yes"?>
<Relationships xmlns="http://schemas.openxmlformats.org/package/2006/relationships"><Relationship Id="rId3" Type="http://schemas.openxmlformats.org/officeDocument/2006/relationships/image" Target="../media/image55.jpeg"/><Relationship Id="rId7" Type="http://schemas.openxmlformats.org/officeDocument/2006/relationships/image" Target="../media/image59.jpeg"/><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s>
</file>

<file path=ppt/slides/_rels/slide1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0.jpeg"/><Relationship Id="rId1" Type="http://schemas.openxmlformats.org/officeDocument/2006/relationships/slideLayout" Target="../slideLayouts/slideLayout2.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s>
</file>

<file path=ppt/slides/_rels/slide15.xml.rels><?xml version="1.0" encoding="UTF-8" standalone="yes"?>
<Relationships xmlns="http://schemas.openxmlformats.org/package/2006/relationships"><Relationship Id="rId8" Type="http://schemas.openxmlformats.org/officeDocument/2006/relationships/image" Target="../media/image70.jpeg"/><Relationship Id="rId13" Type="http://schemas.openxmlformats.org/officeDocument/2006/relationships/image" Target="../media/image75.jpeg"/><Relationship Id="rId3" Type="http://schemas.openxmlformats.org/officeDocument/2006/relationships/image" Target="../media/image65.jpeg"/><Relationship Id="rId7" Type="http://schemas.openxmlformats.org/officeDocument/2006/relationships/image" Target="../media/image69.jpeg"/><Relationship Id="rId12" Type="http://schemas.openxmlformats.org/officeDocument/2006/relationships/image" Target="../media/image74.jpeg"/><Relationship Id="rId2" Type="http://schemas.openxmlformats.org/officeDocument/2006/relationships/image" Target="../media/image64.jpeg"/><Relationship Id="rId1" Type="http://schemas.openxmlformats.org/officeDocument/2006/relationships/slideLayout" Target="../slideLayouts/slideLayout2.xml"/><Relationship Id="rId6" Type="http://schemas.openxmlformats.org/officeDocument/2006/relationships/image" Target="../media/image68.jpeg"/><Relationship Id="rId11" Type="http://schemas.openxmlformats.org/officeDocument/2006/relationships/image" Target="../media/image73.jpeg"/><Relationship Id="rId5" Type="http://schemas.openxmlformats.org/officeDocument/2006/relationships/image" Target="../media/image67.jpeg"/><Relationship Id="rId10" Type="http://schemas.openxmlformats.org/officeDocument/2006/relationships/image" Target="../media/image72.jpeg"/><Relationship Id="rId4" Type="http://schemas.openxmlformats.org/officeDocument/2006/relationships/image" Target="../media/image66.jpeg"/><Relationship Id="rId9" Type="http://schemas.openxmlformats.org/officeDocument/2006/relationships/image" Target="../media/image71.jpeg"/><Relationship Id="rId14" Type="http://schemas.openxmlformats.org/officeDocument/2006/relationships/image" Target="../media/image76.jpeg"/></Relationships>
</file>

<file path=ppt/slides/_rels/slide16.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78.png"/><Relationship Id="rId7" Type="http://schemas.openxmlformats.org/officeDocument/2006/relationships/image" Target="../media/image82.png"/><Relationship Id="rId2" Type="http://schemas.openxmlformats.org/officeDocument/2006/relationships/image" Target="../media/image77.png"/><Relationship Id="rId1" Type="http://schemas.openxmlformats.org/officeDocument/2006/relationships/slideLayout" Target="../slideLayouts/slideLayout2.xml"/><Relationship Id="rId6" Type="http://schemas.openxmlformats.org/officeDocument/2006/relationships/image" Target="../media/image81.jpg"/><Relationship Id="rId5" Type="http://schemas.openxmlformats.org/officeDocument/2006/relationships/image" Target="../media/image80.jpeg"/><Relationship Id="rId4" Type="http://schemas.openxmlformats.org/officeDocument/2006/relationships/image" Target="../media/image79.jpg"/><Relationship Id="rId9" Type="http://schemas.openxmlformats.org/officeDocument/2006/relationships/image" Target="../media/image84.jpg"/></Relationships>
</file>

<file path=ppt/slides/_rels/slide17.xml.rels><?xml version="1.0" encoding="UTF-8" standalone="yes"?>
<Relationships xmlns="http://schemas.openxmlformats.org/package/2006/relationships"><Relationship Id="rId8" Type="http://schemas.openxmlformats.org/officeDocument/2006/relationships/image" Target="../media/image91.jpg"/><Relationship Id="rId3" Type="http://schemas.openxmlformats.org/officeDocument/2006/relationships/image" Target="../media/image86.jpg"/><Relationship Id="rId7" Type="http://schemas.openxmlformats.org/officeDocument/2006/relationships/image" Target="../media/image90.jpg"/><Relationship Id="rId2" Type="http://schemas.openxmlformats.org/officeDocument/2006/relationships/image" Target="../media/image85.jpeg"/><Relationship Id="rId1" Type="http://schemas.openxmlformats.org/officeDocument/2006/relationships/slideLayout" Target="../slideLayouts/slideLayout2.xml"/><Relationship Id="rId6" Type="http://schemas.openxmlformats.org/officeDocument/2006/relationships/image" Target="../media/image89.jpg"/><Relationship Id="rId5" Type="http://schemas.openxmlformats.org/officeDocument/2006/relationships/image" Target="../media/image88.jpg"/><Relationship Id="rId4" Type="http://schemas.openxmlformats.org/officeDocument/2006/relationships/image" Target="../media/image87.gif"/><Relationship Id="rId9" Type="http://schemas.openxmlformats.org/officeDocument/2006/relationships/image" Target="../media/image92.jpg"/></Relationships>
</file>

<file path=ppt/slides/_rels/slide18.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40.jpe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 Id="rId9" Type="http://schemas.openxmlformats.org/officeDocument/2006/relationships/image" Target="../media/image9.jpeg"/></Relationships>
</file>

<file path=ppt/slides/_rels/slide4.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image" Target="../media/image11.png"/><Relationship Id="rId7" Type="http://schemas.openxmlformats.org/officeDocument/2006/relationships/image" Target="../media/image15.jp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jpeg"/><Relationship Id="rId9" Type="http://schemas.openxmlformats.org/officeDocument/2006/relationships/image" Target="../media/image17.jp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10.jpeg"/><Relationship Id="rId4" Type="http://schemas.openxmlformats.org/officeDocument/2006/relationships/image" Target="../media/image20.jpeg"/></Relationships>
</file>

<file path=ppt/slides/_rels/slide6.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6.jpe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jpeg"/><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media/image29.gif"/></Relationships>
</file>

<file path=ppt/slides/_rels/slide8.xml.rels><?xml version="1.0" encoding="UTF-8" standalone="yes"?>
<Relationships xmlns="http://schemas.openxmlformats.org/package/2006/relationships"><Relationship Id="rId8" Type="http://schemas.openxmlformats.org/officeDocument/2006/relationships/image" Target="../media/image38.jpg"/><Relationship Id="rId3" Type="http://schemas.openxmlformats.org/officeDocument/2006/relationships/image" Target="../media/image33.jpg"/><Relationship Id="rId7" Type="http://schemas.openxmlformats.org/officeDocument/2006/relationships/image" Target="../media/image37.jpeg"/><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g"/><Relationship Id="rId9" Type="http://schemas.openxmlformats.org/officeDocument/2006/relationships/image" Target="../media/image39.jpeg"/></Relationships>
</file>

<file path=ppt/slides/_rels/slide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B956BDE-FEF1-ECB3-6A61-EFC898748318}"/>
              </a:ext>
            </a:extLst>
          </p:cNvPr>
          <p:cNvSpPr/>
          <p:nvPr/>
        </p:nvSpPr>
        <p:spPr>
          <a:xfrm>
            <a:off x="914400" y="2819400"/>
            <a:ext cx="6620980" cy="3416320"/>
          </a:xfrm>
          <a:prstGeom prst="rect">
            <a:avLst/>
          </a:prstGeom>
          <a:noFill/>
          <a:effectLst>
            <a:glow rad="139700">
              <a:schemeClr val="accent2">
                <a:satMod val="175000"/>
                <a:alpha val="40000"/>
              </a:schemeClr>
            </a:glow>
          </a:effectLst>
        </p:spPr>
        <p:txBody>
          <a:bodyPr wrap="none" lIns="91440" tIns="45720" rIns="91440" bIns="45720">
            <a:spAutoFit/>
          </a:bodyPr>
          <a:lstStyle/>
          <a:p>
            <a:pPr algn="ctr"/>
            <a:r>
              <a:rPr lang="en-US" sz="5400" b="1" cap="none" spc="0" dirty="0">
                <a:ln w="6600">
                  <a:solidFill>
                    <a:schemeClr val="tx1"/>
                  </a:solidFill>
                  <a:prstDash val="solid"/>
                </a:ln>
                <a:solidFill>
                  <a:srgbClr val="FF0000"/>
                </a:solidFill>
                <a:effectLst>
                  <a:outerShdw dist="38100" dir="2700000" algn="tl" rotWithShape="0">
                    <a:schemeClr val="accent2"/>
                  </a:outerShdw>
                </a:effectLst>
              </a:rPr>
              <a:t>YOU ARE WELCOME </a:t>
            </a:r>
          </a:p>
          <a:p>
            <a:pPr algn="ctr"/>
            <a:r>
              <a:rPr lang="en-US" sz="5400" b="1" dirty="0">
                <a:ln w="6600">
                  <a:solidFill>
                    <a:schemeClr val="tx1"/>
                  </a:solidFill>
                  <a:prstDash val="solid"/>
                </a:ln>
                <a:solidFill>
                  <a:srgbClr val="FF0000"/>
                </a:solidFill>
                <a:effectLst>
                  <a:outerShdw dist="38100" dir="2700000" algn="tl" rotWithShape="0">
                    <a:schemeClr val="accent2"/>
                  </a:outerShdw>
                </a:effectLst>
              </a:rPr>
              <a:t>TO WATCH </a:t>
            </a:r>
          </a:p>
          <a:p>
            <a:pPr algn="ctr"/>
            <a:r>
              <a:rPr lang="en-US" sz="5400" b="1" cap="none" spc="0" dirty="0">
                <a:ln w="6600">
                  <a:solidFill>
                    <a:schemeClr val="tx1"/>
                  </a:solidFill>
                  <a:prstDash val="solid"/>
                </a:ln>
                <a:solidFill>
                  <a:srgbClr val="FF0000"/>
                </a:solidFill>
                <a:effectLst>
                  <a:outerShdw dist="38100" dir="2700000" algn="tl" rotWithShape="0">
                    <a:schemeClr val="accent2"/>
                  </a:outerShdw>
                </a:effectLst>
              </a:rPr>
              <a:t>EKTA GROUP</a:t>
            </a:r>
          </a:p>
          <a:p>
            <a:pPr algn="ctr"/>
            <a:r>
              <a:rPr lang="en-US" sz="5400" b="1" dirty="0">
                <a:ln w="6600">
                  <a:solidFill>
                    <a:schemeClr val="tx1"/>
                  </a:solidFill>
                  <a:prstDash val="solid"/>
                </a:ln>
                <a:solidFill>
                  <a:srgbClr val="FF0000"/>
                </a:solidFill>
                <a:effectLst>
                  <a:outerShdw dist="38100" dir="2700000" algn="tl" rotWithShape="0">
                    <a:schemeClr val="accent2"/>
                  </a:outerShdw>
                </a:effectLst>
              </a:rPr>
              <a:t>PROFILE</a:t>
            </a:r>
            <a:endParaRPr lang="en-US" sz="5400" b="1" cap="none" spc="0" dirty="0">
              <a:ln w="6600">
                <a:solidFill>
                  <a:schemeClr val="tx1"/>
                </a:solidFill>
                <a:prstDash val="solid"/>
              </a:ln>
              <a:solidFill>
                <a:srgbClr val="FF0000"/>
              </a:solidFill>
              <a:effectLst>
                <a:outerShdw dist="38100" dir="2700000" algn="tl" rotWithShape="0">
                  <a:schemeClr val="accent2"/>
                </a:outerShdw>
              </a:effectLst>
            </a:endParaRPr>
          </a:p>
        </p:txBody>
      </p:sp>
      <p:pic>
        <p:nvPicPr>
          <p:cNvPr id="3" name="Picture 1">
            <a:extLst>
              <a:ext uri="{FF2B5EF4-FFF2-40B4-BE49-F238E27FC236}">
                <a16:creationId xmlns:a16="http://schemas.microsoft.com/office/drawing/2014/main" id="{9B56359D-480B-7904-CD89-A899323DADEC}"/>
              </a:ext>
            </a:extLst>
          </p:cNvPr>
          <p:cNvPicPr>
            <a:picLocks noChangeAspect="1" noChangeArrowheads="1"/>
          </p:cNvPicPr>
          <p:nvPr/>
        </p:nvPicPr>
        <p:blipFill>
          <a:blip r:embed="rId2" cstate="print"/>
          <a:srcRect/>
          <a:stretch>
            <a:fillRect/>
          </a:stretch>
        </p:blipFill>
        <p:spPr bwMode="auto">
          <a:xfrm>
            <a:off x="2971800" y="363415"/>
            <a:ext cx="1981200" cy="1731440"/>
          </a:xfrm>
          <a:prstGeom prst="rect">
            <a:avLst/>
          </a:prstGeom>
          <a:ln>
            <a:solidFill>
              <a:srgbClr val="002060"/>
            </a:solidFill>
            <a:headEnd/>
            <a:tailEnd/>
          </a:ln>
          <a:effectLst>
            <a:glow rad="101600">
              <a:schemeClr val="accent2">
                <a:satMod val="175000"/>
                <a:alpha val="40000"/>
              </a:schemeClr>
            </a:glow>
            <a:outerShdw blurRad="57150" dist="38100" dir="5400000" algn="ctr" rotWithShape="0">
              <a:schemeClr val="accent1">
                <a:shade val="9000"/>
                <a:satMod val="105000"/>
                <a:alpha val="48000"/>
              </a:schemeClr>
            </a:outerShdw>
          </a:effectLst>
          <a:scene3d>
            <a:camera prst="orthographicFront"/>
            <a:lightRig rig="threePt" dir="t"/>
          </a:scene3d>
          <a:sp3d>
            <a:bevelT w="152400" h="50800" prst="softRound"/>
          </a:sp3d>
        </p:spPr>
        <p:style>
          <a:lnRef idx="1">
            <a:schemeClr val="accent1"/>
          </a:lnRef>
          <a:fillRef idx="2">
            <a:schemeClr val="accent1"/>
          </a:fillRef>
          <a:effectRef idx="1">
            <a:schemeClr val="accent1"/>
          </a:effectRef>
          <a:fontRef idx="minor">
            <a:schemeClr val="dk1"/>
          </a:fontRef>
        </p:style>
      </p:pic>
    </p:spTree>
    <p:extLst>
      <p:ext uri="{BB962C8B-B14F-4D97-AF65-F5344CB8AC3E}">
        <p14:creationId xmlns:p14="http://schemas.microsoft.com/office/powerpoint/2010/main" val="26166060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3CEA343-B858-C096-C8D2-BF6F680A3610}"/>
              </a:ext>
            </a:extLst>
          </p:cNvPr>
          <p:cNvSpPr/>
          <p:nvPr/>
        </p:nvSpPr>
        <p:spPr>
          <a:xfrm>
            <a:off x="304800" y="188595"/>
            <a:ext cx="5181600" cy="649605"/>
          </a:xfrm>
          <a:prstGeom prst="rect">
            <a:avLst/>
          </a:prstGeom>
          <a:blipFill>
            <a:blip r:embed="rId2"/>
            <a:tile tx="0" ty="0" sx="100000" sy="100000" flip="none" algn="tl"/>
          </a:blipFill>
          <a:ln>
            <a:noFill/>
          </a:ln>
          <a:effectLst>
            <a:glow rad="139700">
              <a:schemeClr val="accent2">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wrap="square">
            <a:noAutofit/>
          </a:bodyPr>
          <a:lstStyle/>
          <a:p>
            <a:pPr>
              <a:lnSpc>
                <a:spcPct val="107000"/>
              </a:lnSpc>
              <a:spcAft>
                <a:spcPts val="800"/>
              </a:spcAft>
            </a:pPr>
            <a:r>
              <a:rPr lang="en-US" sz="3200" dirty="0">
                <a:solidFill>
                  <a:srgbClr val="000000"/>
                </a:solidFill>
                <a:latin typeface="Abadi" panose="020B0604020104020204" pitchFamily="34" charset="0"/>
                <a:ea typeface="Batang" panose="02030600000101010101" pitchFamily="18" charset="-127"/>
                <a:cs typeface="Times New Roman" panose="02020603050405020304" pitchFamily="18" charset="0"/>
              </a:rPr>
              <a:t>STRENGTH OF EKTA GROUP</a:t>
            </a:r>
            <a:r>
              <a:rPr lang="en-US" sz="1800" kern="1200" dirty="0">
                <a:solidFill>
                  <a:srgbClr val="000000"/>
                </a:solidFill>
                <a:effectLst/>
                <a:latin typeface="Abadi" panose="020B0604020104020204" pitchFamily="34" charset="0"/>
                <a:ea typeface="Batang" panose="02030600000101010101" pitchFamily="18" charset="-127"/>
                <a:cs typeface="Times New Roman" panose="02020603050405020304" pitchFamily="18" charset="0"/>
              </a:rPr>
              <a:t> </a:t>
            </a:r>
            <a:endParaRPr lang="en-IN" sz="1100" dirty="0">
              <a:effectLst/>
              <a:latin typeface="Abadi" panose="020B0604020104020204" pitchFamily="34" charset="0"/>
              <a:ea typeface="Calibri" panose="020F0502020204030204" pitchFamily="34" charset="0"/>
              <a:cs typeface="Times New Roman" panose="02020603050405020304" pitchFamily="18" charset="0"/>
            </a:endParaRPr>
          </a:p>
        </p:txBody>
      </p:sp>
      <p:sp>
        <p:nvSpPr>
          <p:cNvPr id="8" name="Rectangle 1">
            <a:extLst>
              <a:ext uri="{FF2B5EF4-FFF2-40B4-BE49-F238E27FC236}">
                <a16:creationId xmlns:a16="http://schemas.microsoft.com/office/drawing/2014/main" id="{2787502B-0C01-D528-1BEA-EB77F0E09048}"/>
              </a:ext>
            </a:extLst>
          </p:cNvPr>
          <p:cNvSpPr>
            <a:spLocks noChangeArrowheads="1"/>
          </p:cNvSpPr>
          <p:nvPr/>
        </p:nvSpPr>
        <p:spPr bwMode="auto">
          <a:xfrm>
            <a:off x="594435" y="4419600"/>
            <a:ext cx="8320965" cy="1938992"/>
          </a:xfrm>
          <a:prstGeom prst="rect">
            <a:avLst/>
          </a:prstGeom>
          <a:blipFill>
            <a:blip r:embed="rId3"/>
            <a:tile tx="0" ty="0" sx="100000" sy="100000" flip="none" algn="tl"/>
          </a:blipFill>
          <a:ln>
            <a:headEnd/>
            <a:tailEnd/>
          </a:ln>
          <a:effectLst>
            <a:glow rad="101600">
              <a:schemeClr val="accent4">
                <a:satMod val="175000"/>
                <a:alpha val="40000"/>
              </a:schemeClr>
            </a:glow>
            <a:outerShdw blurRad="50800" dist="19050" dir="5400000" algn="tl" rotWithShape="0">
              <a:srgbClr val="000000">
                <a:alpha val="60000"/>
              </a:srgbClr>
            </a:outerShdw>
            <a:softEdge rad="12700"/>
          </a:effectLst>
          <a:scene3d>
            <a:camera prst="orthographicFront"/>
            <a:lightRig rig="threePt" dir="t"/>
          </a:scene3d>
          <a:sp3d>
            <a:bevelT prst="angle"/>
          </a:sp3d>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2400" dirty="0">
                <a:solidFill>
                  <a:srgbClr val="002060"/>
                </a:solidFill>
                <a:latin typeface="Times New Roman" pitchFamily="18" charset="0"/>
                <a:ea typeface="Batang" pitchFamily="18" charset="-127"/>
                <a:cs typeface="Times New Roman" pitchFamily="18" charset="0"/>
              </a:rPr>
              <a:t>1. Ekta Group have a team of experienced Engineers, Braziers,       </a:t>
            </a:r>
          </a:p>
          <a:p>
            <a:pPr marL="0" marR="0" lvl="0" indent="0" algn="l" defTabSz="914400" rtl="0" eaLnBrk="1" fontAlgn="base" latinLnBrk="0" hangingPunct="1">
              <a:lnSpc>
                <a:spcPct val="100000"/>
              </a:lnSpc>
              <a:spcBef>
                <a:spcPct val="0"/>
              </a:spcBef>
              <a:spcAft>
                <a:spcPct val="0"/>
              </a:spcAft>
              <a:buClrTx/>
              <a:buSzTx/>
              <a:buFontTx/>
              <a:buNone/>
              <a:tabLst/>
            </a:pPr>
            <a:r>
              <a:rPr lang="en-US" sz="2400" dirty="0">
                <a:solidFill>
                  <a:srgbClr val="002060"/>
                </a:solidFill>
                <a:latin typeface="Times New Roman" pitchFamily="18" charset="0"/>
                <a:ea typeface="Batang" pitchFamily="18" charset="-127"/>
                <a:cs typeface="Times New Roman" pitchFamily="18" charset="0"/>
              </a:rPr>
              <a:t>    Welders, qualified &amp; experienced </a:t>
            </a:r>
            <a:r>
              <a:rPr kumimoji="0" lang="en-US" sz="2400" b="0" i="0" u="none" strike="noStrike" cap="none" normalizeH="0" baseline="0" dirty="0">
                <a:ln>
                  <a:noFill/>
                </a:ln>
                <a:solidFill>
                  <a:srgbClr val="002060"/>
                </a:solidFill>
                <a:effectLst/>
                <a:latin typeface="Times New Roman" pitchFamily="18" charset="0"/>
                <a:ea typeface="Batang" pitchFamily="18" charset="-127"/>
                <a:cs typeface="Times New Roman" pitchFamily="18" charset="0"/>
              </a:rPr>
              <a:t>sales team.</a:t>
            </a:r>
          </a:p>
          <a:p>
            <a:pPr marL="0" marR="0" lvl="0" indent="0" algn="l" defTabSz="914400" rtl="0" eaLnBrk="1" fontAlgn="base" latinLnBrk="0" hangingPunct="1">
              <a:lnSpc>
                <a:spcPct val="100000"/>
              </a:lnSpc>
              <a:spcBef>
                <a:spcPct val="0"/>
              </a:spcBef>
              <a:spcAft>
                <a:spcPct val="0"/>
              </a:spcAft>
              <a:buClrTx/>
              <a:buSzTx/>
              <a:buFontTx/>
              <a:buNone/>
              <a:tabLst/>
            </a:pPr>
            <a:r>
              <a:rPr lang="en-US" sz="2400" dirty="0">
                <a:solidFill>
                  <a:srgbClr val="002060"/>
                </a:solidFill>
                <a:latin typeface="Times New Roman" pitchFamily="18" charset="0"/>
                <a:ea typeface="Batang" pitchFamily="18" charset="-127"/>
                <a:cs typeface="Times New Roman" pitchFamily="18" charset="0"/>
              </a:rPr>
              <a:t>2. Team well knows which product will used for better result?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rgbClr val="002060"/>
                </a:solidFill>
                <a:effectLst/>
                <a:latin typeface="Times New Roman" pitchFamily="18" charset="0"/>
                <a:ea typeface="Batang" pitchFamily="18" charset="-127"/>
                <a:cs typeface="Times New Roman" pitchFamily="18" charset="0"/>
              </a:rPr>
              <a:t>3. </a:t>
            </a:r>
            <a:r>
              <a:rPr lang="en-US" sz="2400" dirty="0">
                <a:solidFill>
                  <a:srgbClr val="002060"/>
                </a:solidFill>
                <a:latin typeface="Times New Roman" pitchFamily="18" charset="0"/>
                <a:ea typeface="Batang" pitchFamily="18" charset="-127"/>
                <a:cs typeface="Times New Roman" pitchFamily="18" charset="0"/>
              </a:rPr>
              <a:t>We provide technical and product training from our principal to</a:t>
            </a:r>
            <a:endParaRPr kumimoji="0" lang="en-US" sz="2400" b="0" i="0" u="none" strike="noStrike" cap="none" normalizeH="0" baseline="0" dirty="0">
              <a:ln>
                <a:noFill/>
              </a:ln>
              <a:solidFill>
                <a:srgbClr val="002060"/>
              </a:solidFill>
              <a:effectLst/>
              <a:latin typeface="Times New Roman" pitchFamily="18" charset="0"/>
              <a:ea typeface="Batang" pitchFamily="18" charset="-127"/>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sz="2400" b="0" i="0" u="none" strike="noStrike" cap="none" normalizeH="0" baseline="0" dirty="0">
                <a:ln>
                  <a:noFill/>
                </a:ln>
                <a:solidFill>
                  <a:srgbClr val="002060"/>
                </a:solidFill>
                <a:effectLst/>
                <a:latin typeface="Times New Roman" pitchFamily="18" charset="0"/>
                <a:ea typeface="Batang" pitchFamily="18" charset="-127"/>
                <a:cs typeface="Times New Roman" pitchFamily="18" charset="0"/>
              </a:rPr>
              <a:t>our sales and technical team.</a:t>
            </a:r>
          </a:p>
        </p:txBody>
      </p:sp>
      <p:pic>
        <p:nvPicPr>
          <p:cNvPr id="3" name="Picture 2">
            <a:extLst>
              <a:ext uri="{FF2B5EF4-FFF2-40B4-BE49-F238E27FC236}">
                <a16:creationId xmlns:a16="http://schemas.microsoft.com/office/drawing/2014/main" id="{145A1BE1-9DF3-E2DC-6AC5-AB89D1712E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800" y="1150847"/>
            <a:ext cx="2362200" cy="2716637"/>
          </a:xfrm>
          <a:prstGeom prst="rect">
            <a:avLst/>
          </a:prstGeom>
          <a:effectLst>
            <a:glow rad="101600">
              <a:schemeClr val="accent2">
                <a:satMod val="175000"/>
                <a:alpha val="40000"/>
              </a:schemeClr>
            </a:glow>
          </a:effectLst>
          <a:scene3d>
            <a:camera prst="orthographicFront"/>
            <a:lightRig rig="threePt" dir="t"/>
          </a:scene3d>
          <a:sp3d>
            <a:bevelT/>
          </a:sp3d>
        </p:spPr>
      </p:pic>
      <p:pic>
        <p:nvPicPr>
          <p:cNvPr id="5" name="Picture 4">
            <a:extLst>
              <a:ext uri="{FF2B5EF4-FFF2-40B4-BE49-F238E27FC236}">
                <a16:creationId xmlns:a16="http://schemas.microsoft.com/office/drawing/2014/main" id="{ABEC56DF-0ED5-8F7D-ADDE-5CE99F0B7F9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71800" y="1150847"/>
            <a:ext cx="2641009" cy="2430553"/>
          </a:xfrm>
          <a:prstGeom prst="rect">
            <a:avLst/>
          </a:prstGeom>
          <a:effectLst>
            <a:glow rad="139700">
              <a:schemeClr val="accent3">
                <a:satMod val="175000"/>
                <a:alpha val="40000"/>
              </a:schemeClr>
            </a:glow>
            <a:softEdge rad="12700"/>
          </a:effectLst>
          <a:scene3d>
            <a:camera prst="orthographicFront"/>
            <a:lightRig rig="threePt" dir="t"/>
          </a:scene3d>
          <a:sp3d>
            <a:bevelT prst="convex"/>
          </a:sp3d>
        </p:spPr>
      </p:pic>
      <p:pic>
        <p:nvPicPr>
          <p:cNvPr id="9" name="Picture 2" descr="C:\Users\hp\Pictures\ekta enterprises\d3cfe260-d5fb-44f9-8523-ded20cb4d8b9.jpg">
            <a:extLst>
              <a:ext uri="{FF2B5EF4-FFF2-40B4-BE49-F238E27FC236}">
                <a16:creationId xmlns:a16="http://schemas.microsoft.com/office/drawing/2014/main" id="{7A10E1C8-C27A-AD11-12A5-12A6B5FCE764}"/>
              </a:ext>
            </a:extLst>
          </p:cNvPr>
          <p:cNvPicPr>
            <a:picLocks noChangeAspect="1" noChangeArrowheads="1"/>
          </p:cNvPicPr>
          <p:nvPr/>
        </p:nvPicPr>
        <p:blipFill>
          <a:blip r:embed="rId6" cstate="print"/>
          <a:srcRect/>
          <a:stretch>
            <a:fillRect/>
          </a:stretch>
        </p:blipFill>
        <p:spPr bwMode="auto">
          <a:xfrm>
            <a:off x="6070009" y="990600"/>
            <a:ext cx="2083391" cy="2807033"/>
          </a:xfrm>
          <a:prstGeom prst="rect">
            <a:avLst/>
          </a:prstGeom>
          <a:noFill/>
          <a:ln>
            <a:solidFill>
              <a:srgbClr val="C00000"/>
            </a:solidFill>
          </a:ln>
          <a:effectLst>
            <a:glow rad="228600">
              <a:schemeClr val="accent5">
                <a:satMod val="175000"/>
                <a:alpha val="40000"/>
              </a:schemeClr>
            </a:glow>
          </a:effectLst>
          <a:scene3d>
            <a:camera prst="orthographicFront"/>
            <a:lightRig rig="threePt" dir="t"/>
          </a:scene3d>
          <a:sp3d>
            <a:bevelT prst="slope"/>
          </a:sp3d>
        </p:spPr>
      </p:pic>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3EF5329-354F-29E9-355E-144EC11EDEF6}"/>
              </a:ext>
            </a:extLst>
          </p:cNvPr>
          <p:cNvSpPr/>
          <p:nvPr/>
        </p:nvSpPr>
        <p:spPr>
          <a:xfrm>
            <a:off x="533400" y="304800"/>
            <a:ext cx="2057400" cy="584775"/>
          </a:xfrm>
          <a:prstGeom prst="rect">
            <a:avLst/>
          </a:prstGeom>
          <a:blipFill>
            <a:blip r:embed="rId2"/>
            <a:tile tx="0" ty="0" sx="100000" sy="100000" flip="none" algn="tl"/>
          </a:blipFill>
          <a:effectLst>
            <a:glow rad="101600">
              <a:schemeClr val="accent3">
                <a:satMod val="175000"/>
                <a:alpha val="40000"/>
              </a:schemeClr>
            </a:glow>
          </a:effectLst>
          <a:scene3d>
            <a:camera prst="orthographicFront"/>
            <a:lightRig rig="threePt" dir="t"/>
          </a:scene3d>
          <a:sp3d>
            <a:bevelT w="165100" prst="coolSlant"/>
          </a:sp3d>
        </p:spPr>
        <p:style>
          <a:lnRef idx="3">
            <a:schemeClr val="lt1"/>
          </a:lnRef>
          <a:fillRef idx="1">
            <a:schemeClr val="accent3"/>
          </a:fillRef>
          <a:effectRef idx="1">
            <a:schemeClr val="accent3"/>
          </a:effectRef>
          <a:fontRef idx="minor">
            <a:schemeClr val="lt1"/>
          </a:fontRef>
        </p:style>
        <p:txBody>
          <a:bodyPr wrap="square">
            <a:spAutoFit/>
          </a:bodyPr>
          <a:lstStyle/>
          <a:p>
            <a:r>
              <a:rPr lang="en-US" sz="3200" dirty="0">
                <a:solidFill>
                  <a:schemeClr val="tx1"/>
                </a:solidFill>
                <a:latin typeface="Times New Roman" pitchFamily="18" charset="0"/>
                <a:cs typeface="Times New Roman" pitchFamily="18" charset="0"/>
              </a:rPr>
              <a:t>Case Study  </a:t>
            </a:r>
          </a:p>
        </p:txBody>
      </p:sp>
      <p:sp>
        <p:nvSpPr>
          <p:cNvPr id="6" name="Rectangle 5">
            <a:extLst>
              <a:ext uri="{FF2B5EF4-FFF2-40B4-BE49-F238E27FC236}">
                <a16:creationId xmlns:a16="http://schemas.microsoft.com/office/drawing/2014/main" id="{D4DF8CB9-6ECB-B9A9-0A28-FD395BC4D697}"/>
              </a:ext>
            </a:extLst>
          </p:cNvPr>
          <p:cNvSpPr/>
          <p:nvPr/>
        </p:nvSpPr>
        <p:spPr>
          <a:xfrm>
            <a:off x="457200" y="3886200"/>
            <a:ext cx="7848600" cy="2569934"/>
          </a:xfrm>
          <a:prstGeom prst="rect">
            <a:avLst/>
          </a:prstGeom>
          <a:blipFill>
            <a:blip r:embed="rId3"/>
            <a:tile tx="0" ty="0" sx="100000" sy="100000" flip="none" algn="tl"/>
          </a:blipFill>
          <a:ln/>
          <a:effectLst>
            <a:glow rad="139700">
              <a:schemeClr val="accent2">
                <a:satMod val="175000"/>
                <a:alpha val="40000"/>
              </a:schemeClr>
            </a:glow>
            <a:outerShdw blurRad="57150" dist="38100" dir="5400000" algn="ctr" rotWithShape="0">
              <a:schemeClr val="accent3">
                <a:shade val="9000"/>
                <a:satMod val="105000"/>
                <a:alpha val="48000"/>
              </a:schemeClr>
            </a:outerShdw>
          </a:effectLst>
          <a:scene3d>
            <a:camera prst="orthographicFront"/>
            <a:lightRig rig="threePt" dir="t"/>
          </a:scene3d>
          <a:sp3d>
            <a:bevelT w="101600" prst="riblet"/>
          </a:sp3d>
        </p:spPr>
        <p:style>
          <a:lnRef idx="1">
            <a:schemeClr val="accent3"/>
          </a:lnRef>
          <a:fillRef idx="3">
            <a:schemeClr val="accent3"/>
          </a:fillRef>
          <a:effectRef idx="2">
            <a:schemeClr val="accent3"/>
          </a:effectRef>
          <a:fontRef idx="minor">
            <a:schemeClr val="lt1"/>
          </a:fontRef>
        </p:style>
        <p:txBody>
          <a:bodyPr wrap="square">
            <a:spAutoFit/>
          </a:bodyPr>
          <a:lstStyle/>
          <a:p>
            <a:r>
              <a:rPr lang="en-US" sz="2300" dirty="0">
                <a:solidFill>
                  <a:schemeClr val="tx1"/>
                </a:solidFill>
                <a:latin typeface="Times New Roman" pitchFamily="18" charset="0"/>
                <a:cs typeface="Times New Roman" pitchFamily="18" charset="0"/>
              </a:rPr>
              <a:t>1. Our sales team regular visited to our clients and updated </a:t>
            </a:r>
          </a:p>
          <a:p>
            <a:r>
              <a:rPr lang="en-US" sz="2300" dirty="0">
                <a:solidFill>
                  <a:schemeClr val="tx1"/>
                </a:solidFill>
                <a:latin typeface="Times New Roman" pitchFamily="18" charset="0"/>
                <a:cs typeface="Times New Roman" pitchFamily="18" charset="0"/>
              </a:rPr>
              <a:t>     and innovated products according to customer need.</a:t>
            </a:r>
          </a:p>
          <a:p>
            <a:r>
              <a:rPr lang="en-US" sz="2300" dirty="0">
                <a:solidFill>
                  <a:schemeClr val="tx1"/>
                </a:solidFill>
                <a:latin typeface="Times New Roman" pitchFamily="18" charset="0"/>
                <a:cs typeface="Times New Roman" pitchFamily="18" charset="0"/>
              </a:rPr>
              <a:t>2. He check and insure component description.</a:t>
            </a:r>
          </a:p>
          <a:p>
            <a:r>
              <a:rPr lang="en-US" sz="2300" dirty="0">
                <a:solidFill>
                  <a:schemeClr val="tx1"/>
                </a:solidFill>
                <a:latin typeface="Times New Roman" pitchFamily="18" charset="0"/>
                <a:cs typeface="Times New Roman" pitchFamily="18" charset="0"/>
              </a:rPr>
              <a:t>3. Checked gas pressure is proper as per component requirement.</a:t>
            </a:r>
          </a:p>
          <a:p>
            <a:r>
              <a:rPr lang="en-US" sz="2300" dirty="0">
                <a:solidFill>
                  <a:schemeClr val="tx1"/>
                </a:solidFill>
                <a:latin typeface="Times New Roman" pitchFamily="18" charset="0"/>
                <a:cs typeface="Times New Roman" pitchFamily="18" charset="0"/>
              </a:rPr>
              <a:t>4. Checked brazing product as per component requirement.</a:t>
            </a:r>
          </a:p>
          <a:p>
            <a:r>
              <a:rPr lang="en-US" sz="2300" dirty="0">
                <a:solidFill>
                  <a:schemeClr val="tx1"/>
                </a:solidFill>
                <a:latin typeface="Times New Roman" pitchFamily="18" charset="0"/>
                <a:cs typeface="Times New Roman" pitchFamily="18" charset="0"/>
              </a:rPr>
              <a:t>5. Checked rod size as per component filler gap.</a:t>
            </a:r>
          </a:p>
          <a:p>
            <a:r>
              <a:rPr lang="en-US" sz="2300" dirty="0">
                <a:solidFill>
                  <a:schemeClr val="tx1"/>
                </a:solidFill>
                <a:latin typeface="Times New Roman" pitchFamily="18" charset="0"/>
                <a:cs typeface="Times New Roman" pitchFamily="18" charset="0"/>
              </a:rPr>
              <a:t>6. If found any problem than suggest better solution.</a:t>
            </a:r>
          </a:p>
        </p:txBody>
      </p:sp>
      <p:pic>
        <p:nvPicPr>
          <p:cNvPr id="8" name="Picture 7">
            <a:extLst>
              <a:ext uri="{FF2B5EF4-FFF2-40B4-BE49-F238E27FC236}">
                <a16:creationId xmlns:a16="http://schemas.microsoft.com/office/drawing/2014/main" id="{61E6B66C-FD26-3C4B-9EA1-B3DD541AA1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7286" y="1219200"/>
            <a:ext cx="3518225" cy="2213550"/>
          </a:xfrm>
          <a:prstGeom prst="rect">
            <a:avLst/>
          </a:prstGeom>
          <a:effectLst>
            <a:glow rad="228600">
              <a:schemeClr val="accent2">
                <a:satMod val="175000"/>
                <a:alpha val="40000"/>
              </a:schemeClr>
            </a:glow>
          </a:effectLst>
          <a:scene3d>
            <a:camera prst="orthographicFront"/>
            <a:lightRig rig="threePt" dir="t"/>
          </a:scene3d>
          <a:sp3d>
            <a:bevelT prst="angle"/>
          </a:sp3d>
        </p:spPr>
      </p:pic>
      <p:pic>
        <p:nvPicPr>
          <p:cNvPr id="10" name="Picture 9">
            <a:extLst>
              <a:ext uri="{FF2B5EF4-FFF2-40B4-BE49-F238E27FC236}">
                <a16:creationId xmlns:a16="http://schemas.microsoft.com/office/drawing/2014/main" id="{141AB6A6-319D-B1BC-6B02-AB2DD747BD4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76800" y="762000"/>
            <a:ext cx="2133600" cy="2844800"/>
          </a:xfrm>
          <a:prstGeom prst="rect">
            <a:avLst/>
          </a:prstGeom>
          <a:effectLst>
            <a:glow rad="228600">
              <a:schemeClr val="accent4">
                <a:satMod val="175000"/>
                <a:alpha val="40000"/>
              </a:schemeClr>
            </a:glow>
          </a:effectLst>
          <a:scene3d>
            <a:camera prst="orthographicFront"/>
            <a:lightRig rig="threePt" dir="t"/>
          </a:scene3d>
          <a:sp3d>
            <a:bevelT prst="convex"/>
          </a:sp3d>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8CECE3-879B-A860-DE0A-F0680ADDAC0F}"/>
              </a:ext>
            </a:extLst>
          </p:cNvPr>
          <p:cNvSpPr/>
          <p:nvPr/>
        </p:nvSpPr>
        <p:spPr>
          <a:xfrm>
            <a:off x="989938" y="482025"/>
            <a:ext cx="1677062" cy="584775"/>
          </a:xfrm>
          <a:prstGeom prst="rect">
            <a:avLst/>
          </a:prstGeom>
          <a:blipFill>
            <a:blip r:embed="rId2"/>
            <a:tile tx="0" ty="0" sx="100000" sy="100000" flip="none" algn="tl"/>
          </a:blipFill>
          <a:ln>
            <a:solidFill>
              <a:srgbClr val="FFC000"/>
            </a:solidFill>
          </a:ln>
          <a:effectLst>
            <a:glow rad="101600">
              <a:schemeClr val="accent5">
                <a:satMod val="175000"/>
                <a:alpha val="40000"/>
              </a:schemeClr>
            </a:glow>
            <a:outerShdw blurRad="57150" dist="38100" dir="5400000" algn="ctr" rotWithShape="0">
              <a:schemeClr val="accent2">
                <a:shade val="9000"/>
                <a:satMod val="105000"/>
                <a:alpha val="48000"/>
              </a:schemeClr>
            </a:outerShdw>
          </a:effectLst>
          <a:scene3d>
            <a:camera prst="orthographicFront"/>
            <a:lightRig rig="threePt" dir="t"/>
          </a:scene3d>
          <a:sp3d>
            <a:bevelT prst="convex"/>
          </a:sp3d>
        </p:spPr>
        <p:style>
          <a:lnRef idx="3">
            <a:schemeClr val="lt1"/>
          </a:lnRef>
          <a:fillRef idx="1">
            <a:schemeClr val="accent2"/>
          </a:fillRef>
          <a:effectRef idx="1">
            <a:schemeClr val="accent2"/>
          </a:effectRef>
          <a:fontRef idx="minor">
            <a:schemeClr val="lt1"/>
          </a:fontRef>
        </p:style>
        <p:txBody>
          <a:bodyPr wrap="none">
            <a:spAutoFit/>
          </a:bodyPr>
          <a:lstStyle/>
          <a:p>
            <a:r>
              <a:rPr lang="en-US" sz="3200" dirty="0">
                <a:solidFill>
                  <a:schemeClr val="tx1"/>
                </a:solidFill>
                <a:latin typeface="Times New Roman" pitchFamily="18" charset="0"/>
                <a:ea typeface="Batang" pitchFamily="18" charset="-127"/>
                <a:cs typeface="Times New Roman" pitchFamily="18" charset="0"/>
              </a:rPr>
              <a:t>Solution</a:t>
            </a:r>
            <a:r>
              <a:rPr lang="en-US" sz="3200" dirty="0">
                <a:latin typeface="Times New Roman" pitchFamily="18" charset="0"/>
                <a:ea typeface="Batang" pitchFamily="18" charset="-127"/>
                <a:cs typeface="Times New Roman" pitchFamily="18" charset="0"/>
              </a:rPr>
              <a:t> </a:t>
            </a:r>
            <a:endParaRPr lang="en-US" dirty="0"/>
          </a:p>
        </p:txBody>
      </p:sp>
      <p:sp>
        <p:nvSpPr>
          <p:cNvPr id="7" name="Rectangle 1">
            <a:extLst>
              <a:ext uri="{FF2B5EF4-FFF2-40B4-BE49-F238E27FC236}">
                <a16:creationId xmlns:a16="http://schemas.microsoft.com/office/drawing/2014/main" id="{E9B3A4FE-2093-E13A-5AF1-2B5F5D9887F7}"/>
              </a:ext>
            </a:extLst>
          </p:cNvPr>
          <p:cNvSpPr>
            <a:spLocks noChangeArrowheads="1"/>
          </p:cNvSpPr>
          <p:nvPr/>
        </p:nvSpPr>
        <p:spPr bwMode="auto">
          <a:xfrm>
            <a:off x="533631" y="4106572"/>
            <a:ext cx="8210799" cy="2339102"/>
          </a:xfrm>
          <a:prstGeom prst="rect">
            <a:avLst/>
          </a:prstGeom>
          <a:blipFill>
            <a:blip r:embed="rId3"/>
            <a:tile tx="0" ty="0" sx="100000" sy="100000" flip="none" algn="tl"/>
          </a:blipFill>
          <a:ln>
            <a:solidFill>
              <a:srgbClr val="C00000"/>
            </a:solidFill>
            <a:headEnd/>
            <a:tailEnd/>
          </a:ln>
          <a:effectLst>
            <a:glow rad="101600">
              <a:schemeClr val="accent5">
                <a:satMod val="175000"/>
                <a:alpha val="40000"/>
              </a:schemeClr>
            </a:glow>
            <a:outerShdw blurRad="50800" dist="38100" dir="5400000" algn="t" rotWithShape="0">
              <a:prstClr val="black">
                <a:alpha val="40000"/>
              </a:prstClr>
            </a:outerShdw>
          </a:effectLst>
          <a:scene3d>
            <a:camera prst="orthographicFront"/>
            <a:lightRig rig="threePt" dir="t"/>
          </a:scene3d>
          <a:sp3d>
            <a:bevelT prst="angle"/>
          </a:sp3d>
        </p:spPr>
        <p:style>
          <a:lnRef idx="1">
            <a:schemeClr val="accent5"/>
          </a:lnRef>
          <a:fillRef idx="3">
            <a:schemeClr val="accent5"/>
          </a:fillRef>
          <a:effectRef idx="2">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R="0" lvl="0" algn="l" defTabSz="914400" rtl="0" eaLnBrk="1" fontAlgn="base" latinLnBrk="0" hangingPunct="1">
              <a:lnSpc>
                <a:spcPct val="100000"/>
              </a:lnSpc>
              <a:spcBef>
                <a:spcPct val="0"/>
              </a:spcBef>
              <a:spcAft>
                <a:spcPct val="0"/>
              </a:spcAft>
              <a:buClrTx/>
              <a:buSzTx/>
              <a:tabLst/>
            </a:pPr>
            <a:r>
              <a:rPr kumimoji="0" lang="en-US" sz="24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1. Our engineer team suggest solution according to component.</a:t>
            </a:r>
          </a:p>
          <a:p>
            <a:pPr marR="0" lvl="0" algn="l" defTabSz="914400" rtl="0" eaLnBrk="1" fontAlgn="base" latinLnBrk="0" hangingPunct="1">
              <a:lnSpc>
                <a:spcPct val="100000"/>
              </a:lnSpc>
              <a:spcBef>
                <a:spcPct val="0"/>
              </a:spcBef>
              <a:spcAft>
                <a:spcPct val="0"/>
              </a:spcAft>
              <a:buClrTx/>
              <a:buSzTx/>
              <a:tabLst/>
            </a:pPr>
            <a:r>
              <a:rPr kumimoji="0" lang="en-US" sz="24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2. Which chemical composition will </a:t>
            </a:r>
            <a:r>
              <a:rPr lang="en-US" sz="2400" dirty="0">
                <a:solidFill>
                  <a:schemeClr val="tx1"/>
                </a:solidFill>
                <a:latin typeface="Times New Roman" pitchFamily="18" charset="0"/>
                <a:ea typeface="Batang" pitchFamily="18" charset="-127"/>
                <a:cs typeface="Times New Roman" pitchFamily="18" charset="0"/>
              </a:rPr>
              <a:t>need?</a:t>
            </a:r>
          </a:p>
          <a:p>
            <a:pPr marR="0" lvl="0" algn="l" defTabSz="914400" rtl="0" eaLnBrk="1" fontAlgn="base" latinLnBrk="0" hangingPunct="1">
              <a:lnSpc>
                <a:spcPct val="100000"/>
              </a:lnSpc>
              <a:spcBef>
                <a:spcPct val="0"/>
              </a:spcBef>
              <a:spcAft>
                <a:spcPct val="0"/>
              </a:spcAft>
              <a:buClrTx/>
              <a:buSzTx/>
              <a:tabLst/>
            </a:pPr>
            <a:r>
              <a:rPr kumimoji="0" lang="en-US" sz="24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3. Which brazing product </a:t>
            </a:r>
            <a:r>
              <a:rPr lang="en-US" sz="2400" dirty="0">
                <a:solidFill>
                  <a:schemeClr val="tx1"/>
                </a:solidFill>
                <a:latin typeface="Times New Roman" pitchFamily="18" charset="0"/>
                <a:ea typeface="Batang" pitchFamily="18" charset="-127"/>
                <a:cs typeface="Times New Roman" pitchFamily="18" charset="0"/>
              </a:rPr>
              <a:t>will better?</a:t>
            </a:r>
          </a:p>
          <a:p>
            <a:pPr marR="0" lvl="0" algn="l" defTabSz="914400" rtl="0" eaLnBrk="1" fontAlgn="base" latinLnBrk="0" hangingPunct="1">
              <a:lnSpc>
                <a:spcPct val="100000"/>
              </a:lnSpc>
              <a:spcBef>
                <a:spcPct val="0"/>
              </a:spcBef>
              <a:spcAft>
                <a:spcPct val="0"/>
              </a:spcAft>
              <a:buClrTx/>
              <a:buSzTx/>
              <a:tabLst/>
            </a:pPr>
            <a:r>
              <a:rPr kumimoji="0" lang="en-US" sz="24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4. What gas pressure will need?</a:t>
            </a:r>
          </a:p>
          <a:p>
            <a:pPr marR="0" lvl="0" algn="l" defTabSz="914400" rtl="0" eaLnBrk="1" fontAlgn="base" latinLnBrk="0" hangingPunct="1">
              <a:lnSpc>
                <a:spcPct val="100000"/>
              </a:lnSpc>
              <a:spcBef>
                <a:spcPct val="0"/>
              </a:spcBef>
              <a:spcAft>
                <a:spcPct val="0"/>
              </a:spcAft>
              <a:buClrTx/>
              <a:buSzTx/>
              <a:tabLst/>
            </a:pPr>
            <a:r>
              <a:rPr lang="en-US" sz="2400" dirty="0">
                <a:solidFill>
                  <a:schemeClr val="tx1"/>
                </a:solidFill>
                <a:latin typeface="Times New Roman" pitchFamily="18" charset="0"/>
                <a:ea typeface="Batang" pitchFamily="18" charset="-127"/>
                <a:cs typeface="Times New Roman" pitchFamily="18" charset="0"/>
              </a:rPr>
              <a:t>5. What timing should need for component brazing or complete?</a:t>
            </a:r>
            <a:r>
              <a:rPr kumimoji="0" lang="en-US" sz="24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sz="2600" b="0" i="0" u="sng" strike="noStrike" cap="none" normalizeH="0" baseline="0" dirty="0">
                <a:ln>
                  <a:noFill/>
                </a:ln>
                <a:solidFill>
                  <a:schemeClr val="accent2">
                    <a:lumMod val="50000"/>
                  </a:schemeClr>
                </a:solidFill>
                <a:effectLst/>
                <a:latin typeface="Times New Roman" pitchFamily="18" charset="0"/>
                <a:ea typeface="Batang" pitchFamily="18" charset="-127"/>
                <a:cs typeface="Times New Roman" pitchFamily="18" charset="0"/>
              </a:rPr>
              <a:t>EKTA ENTERPRISES HAS COMPLETE SOLUTION</a:t>
            </a:r>
            <a:endParaRPr kumimoji="0" lang="en-US" sz="2600" b="0" i="0" u="sng" strike="noStrike" cap="none" normalizeH="0" baseline="0" dirty="0">
              <a:ln>
                <a:noFill/>
              </a:ln>
              <a:solidFill>
                <a:schemeClr val="accent2">
                  <a:lumMod val="50000"/>
                </a:schemeClr>
              </a:solidFill>
              <a:effectLst/>
              <a:latin typeface="Times New Roman" pitchFamily="18" charset="0"/>
              <a:cs typeface="Times New Roman" pitchFamily="18" charset="0"/>
            </a:endParaRPr>
          </a:p>
        </p:txBody>
      </p:sp>
      <p:pic>
        <p:nvPicPr>
          <p:cNvPr id="11" name="Picture 10">
            <a:extLst>
              <a:ext uri="{FF2B5EF4-FFF2-40B4-BE49-F238E27FC236}">
                <a16:creationId xmlns:a16="http://schemas.microsoft.com/office/drawing/2014/main" id="{45B27EB8-B6AA-1EB4-7206-0C266B0A16D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140343" y="1588138"/>
            <a:ext cx="1624324" cy="1295399"/>
          </a:xfrm>
          <a:prstGeom prst="rect">
            <a:avLst/>
          </a:prstGeom>
          <a:effectLst>
            <a:glow rad="139700">
              <a:schemeClr val="accent3">
                <a:satMod val="175000"/>
                <a:alpha val="40000"/>
              </a:schemeClr>
            </a:glow>
          </a:effectLst>
          <a:scene3d>
            <a:camera prst="orthographicFront"/>
            <a:lightRig rig="threePt" dir="t"/>
          </a:scene3d>
          <a:sp3d>
            <a:bevelT w="152400" h="50800" prst="softRound"/>
          </a:sp3d>
        </p:spPr>
      </p:pic>
      <p:pic>
        <p:nvPicPr>
          <p:cNvPr id="13" name="Picture 12">
            <a:extLst>
              <a:ext uri="{FF2B5EF4-FFF2-40B4-BE49-F238E27FC236}">
                <a16:creationId xmlns:a16="http://schemas.microsoft.com/office/drawing/2014/main" id="{F04CD4A0-2CDC-6203-A291-CDB5C7878BF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800000">
            <a:off x="1828801" y="1650681"/>
            <a:ext cx="1506130" cy="2006918"/>
          </a:xfrm>
          <a:prstGeom prst="rect">
            <a:avLst/>
          </a:prstGeom>
          <a:effectLst>
            <a:glow rad="101600">
              <a:schemeClr val="accent4">
                <a:satMod val="175000"/>
                <a:alpha val="40000"/>
              </a:schemeClr>
            </a:glow>
          </a:effectLst>
          <a:scene3d>
            <a:camera prst="orthographicFront"/>
            <a:lightRig rig="threePt" dir="t"/>
          </a:scene3d>
          <a:sp3d>
            <a:bevelT w="152400" h="50800" prst="softRound"/>
          </a:sp3d>
        </p:spPr>
      </p:pic>
      <p:pic>
        <p:nvPicPr>
          <p:cNvPr id="14" name="Picture 13">
            <a:extLst>
              <a:ext uri="{FF2B5EF4-FFF2-40B4-BE49-F238E27FC236}">
                <a16:creationId xmlns:a16="http://schemas.microsoft.com/office/drawing/2014/main" id="{4668C872-1C72-8DBC-9D70-2A663A363CD8}"/>
              </a:ext>
            </a:extLst>
          </p:cNvPr>
          <p:cNvPicPr>
            <a:picLocks noChangeAspect="1"/>
          </p:cNvPicPr>
          <p:nvPr/>
        </p:nvPicPr>
        <p:blipFill>
          <a:blip r:embed="rId6" cstate="print"/>
          <a:srcRect/>
          <a:stretch>
            <a:fillRect/>
          </a:stretch>
        </p:blipFill>
        <p:spPr bwMode="auto">
          <a:xfrm rot="10800000">
            <a:off x="3657600" y="982784"/>
            <a:ext cx="1720362" cy="2293816"/>
          </a:xfrm>
          <a:prstGeom prst="rect">
            <a:avLst/>
          </a:prstGeom>
          <a:noFill/>
          <a:ln>
            <a:solidFill>
              <a:srgbClr val="C00000"/>
            </a:solidFill>
          </a:ln>
          <a:effectLst>
            <a:glow rad="101600">
              <a:schemeClr val="accent3">
                <a:satMod val="175000"/>
                <a:alpha val="40000"/>
              </a:schemeClr>
            </a:glow>
          </a:effectLst>
          <a:scene3d>
            <a:camera prst="orthographicFront"/>
            <a:lightRig rig="threePt" dir="t"/>
          </a:scene3d>
          <a:sp3d>
            <a:bevelT w="152400" h="50800" prst="softRound"/>
          </a:sp3d>
        </p:spPr>
      </p:pic>
      <p:pic>
        <p:nvPicPr>
          <p:cNvPr id="15" name="Picture 5" descr="C:\Users\hp\Pictures\ekta enterprises\92deb983-2ce6-4c8d-9ffb-bfa230c4f0e2.jpg">
            <a:extLst>
              <a:ext uri="{FF2B5EF4-FFF2-40B4-BE49-F238E27FC236}">
                <a16:creationId xmlns:a16="http://schemas.microsoft.com/office/drawing/2014/main" id="{44D23816-DEF9-2957-F718-B2D5F551B277}"/>
              </a:ext>
            </a:extLst>
          </p:cNvPr>
          <p:cNvPicPr>
            <a:picLocks noChangeAspect="1" noChangeArrowheads="1"/>
          </p:cNvPicPr>
          <p:nvPr/>
        </p:nvPicPr>
        <p:blipFill>
          <a:blip r:embed="rId7" cstate="print"/>
          <a:srcRect/>
          <a:stretch>
            <a:fillRect/>
          </a:stretch>
        </p:blipFill>
        <p:spPr bwMode="auto">
          <a:xfrm rot="16200000">
            <a:off x="5428273" y="1574311"/>
            <a:ext cx="2293816" cy="1720362"/>
          </a:xfrm>
          <a:prstGeom prst="rect">
            <a:avLst/>
          </a:prstGeom>
          <a:noFill/>
          <a:ln>
            <a:solidFill>
              <a:srgbClr val="002060"/>
            </a:solidFill>
          </a:ln>
          <a:effectLst>
            <a:glow rad="63500">
              <a:schemeClr val="accent4">
                <a:satMod val="175000"/>
                <a:alpha val="40000"/>
              </a:schemeClr>
            </a:glow>
          </a:effectLst>
          <a:scene3d>
            <a:camera prst="orthographicFront"/>
            <a:lightRig rig="threePt" dir="t"/>
          </a:scene3d>
          <a:sp3d>
            <a:bevelT w="152400" h="50800" prst="softRound"/>
          </a:sp3d>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524503" y="5646003"/>
            <a:ext cx="7781297" cy="830997"/>
          </a:xfrm>
          <a:prstGeom prst="rect">
            <a:avLst/>
          </a:prstGeom>
          <a:blipFill>
            <a:blip r:embed="rId2"/>
            <a:tile tx="0" ty="0" sx="100000" sy="100000" flip="none" algn="tl"/>
          </a:blipFill>
          <a:ln>
            <a:headEnd/>
            <a:tailEnd/>
          </a:ln>
          <a:scene3d>
            <a:camera prst="orthographicFront"/>
            <a:lightRig rig="threePt" dir="t"/>
          </a:scene3d>
          <a:sp3d>
            <a:bevelT prst="angle"/>
          </a:sp3d>
        </p:spPr>
        <p:style>
          <a:lnRef idx="0">
            <a:schemeClr val="accent3"/>
          </a:lnRef>
          <a:fillRef idx="3">
            <a:schemeClr val="accent3"/>
          </a:fillRef>
          <a:effectRef idx="3">
            <a:schemeClr val="accent3"/>
          </a:effectRef>
          <a:fontRef idx="minor">
            <a:schemeClr val="lt1"/>
          </a:fontRef>
        </p:style>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Import, planning, stock material as per customer requirement.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We </a:t>
            </a:r>
            <a:r>
              <a:rPr lang="en-US" sz="2400" dirty="0">
                <a:solidFill>
                  <a:schemeClr val="tx1"/>
                </a:solidFill>
                <a:latin typeface="Times New Roman" pitchFamily="18" charset="0"/>
                <a:ea typeface="Batang" pitchFamily="18" charset="-127"/>
                <a:cs typeface="Times New Roman" pitchFamily="18" charset="0"/>
              </a:rPr>
              <a:t>tried and insure we give best service and supply.</a:t>
            </a:r>
            <a:endParaRPr kumimoji="0" lang="en-US" sz="24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endParaRPr>
          </a:p>
        </p:txBody>
      </p:sp>
      <p:sp>
        <p:nvSpPr>
          <p:cNvPr id="5" name="Rectangle 4"/>
          <p:cNvSpPr/>
          <p:nvPr/>
        </p:nvSpPr>
        <p:spPr>
          <a:xfrm>
            <a:off x="381000" y="228600"/>
            <a:ext cx="3010761" cy="584775"/>
          </a:xfrm>
          <a:prstGeom prst="rect">
            <a:avLst/>
          </a:prstGeom>
          <a:blipFill>
            <a:blip r:embed="rId3"/>
            <a:tile tx="0" ty="0" sx="100000" sy="100000" flip="none" algn="tl"/>
          </a:blipFill>
          <a:ln>
            <a:solidFill>
              <a:srgbClr val="002060"/>
            </a:solidFill>
          </a:ln>
          <a:effectLst>
            <a:glow rad="101600">
              <a:schemeClr val="accent2">
                <a:satMod val="175000"/>
                <a:alpha val="40000"/>
              </a:schemeClr>
            </a:glow>
            <a:outerShdw blurRad="50800" dist="38100" dir="5400000" algn="t" rotWithShape="0">
              <a:prstClr val="black">
                <a:alpha val="40000"/>
              </a:prstClr>
            </a:outerShdw>
          </a:effectLst>
          <a:scene3d>
            <a:camera prst="orthographicFront"/>
            <a:lightRig rig="threePt" dir="t"/>
          </a:scene3d>
          <a:sp3d>
            <a:bevelT prst="convex"/>
          </a:sp3d>
        </p:spPr>
        <p:style>
          <a:lnRef idx="2">
            <a:schemeClr val="accent4">
              <a:shade val="50000"/>
            </a:schemeClr>
          </a:lnRef>
          <a:fillRef idx="1">
            <a:schemeClr val="accent4"/>
          </a:fillRef>
          <a:effectRef idx="0">
            <a:schemeClr val="accent4"/>
          </a:effectRef>
          <a:fontRef idx="minor">
            <a:schemeClr val="lt1"/>
          </a:fontRef>
        </p:style>
        <p:txBody>
          <a:bodyPr wrap="none">
            <a:spAutoFit/>
          </a:bodyPr>
          <a:lstStyle/>
          <a:p>
            <a:r>
              <a:rPr lang="en-US" sz="3200" dirty="0">
                <a:solidFill>
                  <a:schemeClr val="tx1"/>
                </a:solidFill>
                <a:latin typeface="Times New Roman" pitchFamily="18" charset="0"/>
                <a:ea typeface="Batang" pitchFamily="18" charset="-127"/>
                <a:cs typeface="Times New Roman" pitchFamily="18" charset="0"/>
              </a:rPr>
              <a:t>Supply and Store</a:t>
            </a:r>
            <a:endParaRPr lang="en-US" sz="3200" dirty="0">
              <a:solidFill>
                <a:schemeClr val="tx1"/>
              </a:solidFill>
              <a:latin typeface="Times New Roman" pitchFamily="18" charset="0"/>
              <a:cs typeface="Times New Roman" pitchFamily="18" charset="0"/>
            </a:endParaRPr>
          </a:p>
        </p:txBody>
      </p:sp>
      <p:pic>
        <p:nvPicPr>
          <p:cNvPr id="3" name="Picture 2">
            <a:extLst>
              <a:ext uri="{FF2B5EF4-FFF2-40B4-BE49-F238E27FC236}">
                <a16:creationId xmlns:a16="http://schemas.microsoft.com/office/drawing/2014/main" id="{2885689C-083B-9E64-D139-57CFC903B49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10200" y="3416131"/>
            <a:ext cx="1752600" cy="1994069"/>
          </a:xfrm>
          <a:prstGeom prst="rect">
            <a:avLst/>
          </a:prstGeom>
          <a:effectLst>
            <a:glow rad="228600">
              <a:schemeClr val="accent4">
                <a:satMod val="175000"/>
                <a:alpha val="40000"/>
              </a:schemeClr>
            </a:glow>
          </a:effectLst>
          <a:scene3d>
            <a:camera prst="orthographicFront"/>
            <a:lightRig rig="threePt" dir="t"/>
          </a:scene3d>
          <a:sp3d>
            <a:bevelT prst="angle"/>
          </a:sp3d>
        </p:spPr>
      </p:pic>
      <p:pic>
        <p:nvPicPr>
          <p:cNvPr id="6" name="Picture 5">
            <a:extLst>
              <a:ext uri="{FF2B5EF4-FFF2-40B4-BE49-F238E27FC236}">
                <a16:creationId xmlns:a16="http://schemas.microsoft.com/office/drawing/2014/main" id="{BD99041E-ABE9-2DDE-ABA1-E2003B52868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44897" y="498231"/>
            <a:ext cx="2070303" cy="2625969"/>
          </a:xfrm>
          <a:prstGeom prst="rect">
            <a:avLst/>
          </a:prstGeom>
          <a:effectLst>
            <a:glow rad="139700">
              <a:schemeClr val="accent3">
                <a:satMod val="175000"/>
                <a:alpha val="40000"/>
              </a:schemeClr>
            </a:glow>
          </a:effectLst>
          <a:scene3d>
            <a:camera prst="orthographicFront"/>
            <a:lightRig rig="threePt" dir="t"/>
          </a:scene3d>
          <a:sp3d>
            <a:bevelT w="165100" prst="coolSlant"/>
          </a:sp3d>
        </p:spPr>
      </p:pic>
      <p:pic>
        <p:nvPicPr>
          <p:cNvPr id="9" name="Picture 8">
            <a:extLst>
              <a:ext uri="{FF2B5EF4-FFF2-40B4-BE49-F238E27FC236}">
                <a16:creationId xmlns:a16="http://schemas.microsoft.com/office/drawing/2014/main" id="{E970D4CD-1CC4-D4B8-66C8-5F9ED44C8CD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90800" y="2362200"/>
            <a:ext cx="2356841" cy="2819400"/>
          </a:xfrm>
          <a:prstGeom prst="rect">
            <a:avLst/>
          </a:prstGeom>
          <a:effectLst>
            <a:glow rad="101600">
              <a:schemeClr val="accent2">
                <a:satMod val="175000"/>
                <a:alpha val="40000"/>
              </a:schemeClr>
            </a:glow>
          </a:effectLst>
          <a:scene3d>
            <a:camera prst="orthographicFront"/>
            <a:lightRig rig="threePt" dir="t"/>
          </a:scene3d>
          <a:sp3d>
            <a:bevelT w="152400" h="50800" prst="softRound"/>
          </a:sp3d>
        </p:spPr>
      </p:pic>
      <p:pic>
        <p:nvPicPr>
          <p:cNvPr id="11" name="Picture 10">
            <a:extLst>
              <a:ext uri="{FF2B5EF4-FFF2-40B4-BE49-F238E27FC236}">
                <a16:creationId xmlns:a16="http://schemas.microsoft.com/office/drawing/2014/main" id="{3A7D30E4-8EF9-313B-A0B9-5F5FEF2D0B0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1956" y="1143000"/>
            <a:ext cx="2230244" cy="2971800"/>
          </a:xfrm>
          <a:prstGeom prst="rect">
            <a:avLst/>
          </a:prstGeom>
          <a:effectLst>
            <a:glow rad="139700">
              <a:schemeClr val="accent5">
                <a:satMod val="175000"/>
                <a:alpha val="40000"/>
              </a:schemeClr>
            </a:glow>
          </a:effectLst>
          <a:scene3d>
            <a:camera prst="orthographicFront"/>
            <a:lightRig rig="threePt" dir="t"/>
          </a:scene3d>
          <a:sp3d>
            <a:bevelT/>
          </a:sp3d>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609600" y="5798403"/>
            <a:ext cx="7924800" cy="830997"/>
          </a:xfrm>
          <a:prstGeom prst="rect">
            <a:avLst/>
          </a:prstGeom>
          <a:blipFill>
            <a:blip r:embed="rId2"/>
            <a:tile tx="0" ty="0" sx="100000" sy="100000" flip="none" algn="tl"/>
          </a:blipFill>
          <a:ln>
            <a:solidFill>
              <a:srgbClr val="FF0000"/>
            </a:solidFill>
            <a:headEnd/>
            <a:tailEnd/>
          </a:ln>
          <a:effectLst>
            <a:glow rad="139700">
              <a:schemeClr val="accent4">
                <a:satMod val="175000"/>
                <a:alpha val="40000"/>
              </a:schemeClr>
            </a:glow>
            <a:outerShdw blurRad="57150" dist="38100" dir="5400000" algn="ctr" rotWithShape="0">
              <a:schemeClr val="accent4">
                <a:shade val="9000"/>
                <a:satMod val="105000"/>
                <a:alpha val="48000"/>
              </a:schemeClr>
            </a:outerShdw>
          </a:effectLst>
          <a:scene3d>
            <a:camera prst="orthographicFront"/>
            <a:lightRig rig="threePt" dir="t"/>
          </a:scene3d>
          <a:sp3d>
            <a:bevelT w="101600" prst="riblet"/>
          </a:sp3d>
        </p:spPr>
        <p:style>
          <a:lnRef idx="1">
            <a:schemeClr val="accent4"/>
          </a:lnRef>
          <a:fillRef idx="3">
            <a:schemeClr val="accent4"/>
          </a:fillRef>
          <a:effectRef idx="2">
            <a:schemeClr val="accent4"/>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We </a:t>
            </a:r>
            <a:r>
              <a:rPr lang="en-US" sz="2400" dirty="0">
                <a:solidFill>
                  <a:schemeClr val="tx1"/>
                </a:solidFill>
                <a:latin typeface="Times New Roman" pitchFamily="18" charset="0"/>
                <a:ea typeface="Batang" pitchFamily="18" charset="-127"/>
                <a:cs typeface="Times New Roman" pitchFamily="18" charset="0"/>
              </a:rPr>
              <a:t>are providing Safety training in industries and suggest cost</a:t>
            </a:r>
          </a:p>
          <a:p>
            <a:pPr marL="0" marR="0" lvl="0" indent="0" algn="l" defTabSz="914400" rtl="0" eaLnBrk="1" fontAlgn="base" latinLnBrk="0" hangingPunct="1">
              <a:lnSpc>
                <a:spcPct val="100000"/>
              </a:lnSpc>
              <a:spcBef>
                <a:spcPct val="0"/>
              </a:spcBef>
              <a:spcAft>
                <a:spcPct val="0"/>
              </a:spcAft>
              <a:buClrTx/>
              <a:buSzTx/>
              <a:buFontTx/>
              <a:buNone/>
              <a:tabLst/>
            </a:pPr>
            <a:r>
              <a:rPr lang="en-US" sz="2400" dirty="0">
                <a:solidFill>
                  <a:schemeClr val="tx1"/>
                </a:solidFill>
                <a:latin typeface="Times New Roman" pitchFamily="18" charset="0"/>
                <a:ea typeface="Batang" pitchFamily="18" charset="-127"/>
                <a:cs typeface="Times New Roman" pitchFamily="18" charset="0"/>
              </a:rPr>
              <a:t> Saving and innovative products as per customer requirement.</a:t>
            </a:r>
          </a:p>
        </p:txBody>
      </p:sp>
      <p:sp>
        <p:nvSpPr>
          <p:cNvPr id="5" name="Rectangle 4"/>
          <p:cNvSpPr/>
          <p:nvPr/>
        </p:nvSpPr>
        <p:spPr>
          <a:xfrm>
            <a:off x="381000" y="228600"/>
            <a:ext cx="1610954" cy="584775"/>
          </a:xfrm>
          <a:prstGeom prst="rect">
            <a:avLst/>
          </a:prstGeom>
          <a:blipFill>
            <a:blip r:embed="rId3"/>
            <a:tile tx="0" ty="0" sx="100000" sy="100000" flip="none" algn="tl"/>
          </a:blipFill>
          <a:ln>
            <a:solidFill>
              <a:schemeClr val="tx1"/>
            </a:solidFill>
          </a:ln>
          <a:effectLst>
            <a:glow rad="63500">
              <a:schemeClr val="accent2">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onvex"/>
          </a:sp3d>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r>
              <a:rPr lang="en-US" sz="3200" dirty="0">
                <a:solidFill>
                  <a:schemeClr val="tx1"/>
                </a:solidFill>
                <a:latin typeface="Times New Roman" pitchFamily="18" charset="0"/>
                <a:ea typeface="Batang" pitchFamily="18" charset="-127"/>
                <a:cs typeface="Times New Roman" pitchFamily="18" charset="0"/>
              </a:rPr>
              <a:t>Strength</a:t>
            </a:r>
            <a:endParaRPr lang="en-US" sz="3200" dirty="0">
              <a:solidFill>
                <a:schemeClr val="tx1"/>
              </a:solidFill>
              <a:latin typeface="Times New Roman" pitchFamily="18" charset="0"/>
              <a:cs typeface="Times New Roman" pitchFamily="18" charset="0"/>
            </a:endParaRPr>
          </a:p>
        </p:txBody>
      </p:sp>
      <p:pic>
        <p:nvPicPr>
          <p:cNvPr id="3" name="Picture 2">
            <a:extLst>
              <a:ext uri="{FF2B5EF4-FFF2-40B4-BE49-F238E27FC236}">
                <a16:creationId xmlns:a16="http://schemas.microsoft.com/office/drawing/2014/main" id="{B4D6718C-930E-487B-9BB1-536764123F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14800" y="673387"/>
            <a:ext cx="3124200" cy="2082800"/>
          </a:xfrm>
          <a:prstGeom prst="rect">
            <a:avLst/>
          </a:prstGeom>
          <a:effectLst>
            <a:glow rad="139700">
              <a:schemeClr val="accent4">
                <a:satMod val="175000"/>
                <a:alpha val="40000"/>
              </a:schemeClr>
            </a:glow>
          </a:effectLst>
          <a:scene3d>
            <a:camera prst="orthographicFront"/>
            <a:lightRig rig="threePt" dir="t"/>
          </a:scene3d>
          <a:sp3d>
            <a:bevelT prst="angle"/>
          </a:sp3d>
        </p:spPr>
      </p:pic>
      <p:pic>
        <p:nvPicPr>
          <p:cNvPr id="7" name="Picture 6">
            <a:extLst>
              <a:ext uri="{FF2B5EF4-FFF2-40B4-BE49-F238E27FC236}">
                <a16:creationId xmlns:a16="http://schemas.microsoft.com/office/drawing/2014/main" id="{ECFB2118-07F5-9B1F-19E8-F812D8B862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0" y="2971800"/>
            <a:ext cx="5715000" cy="2634259"/>
          </a:xfrm>
          <a:prstGeom prst="rect">
            <a:avLst/>
          </a:prstGeom>
          <a:effectLst>
            <a:glow rad="101600">
              <a:schemeClr val="accent5">
                <a:satMod val="175000"/>
                <a:alpha val="40000"/>
              </a:schemeClr>
            </a:glow>
          </a:effectLst>
          <a:scene3d>
            <a:camera prst="orthographicFront"/>
            <a:lightRig rig="threePt" dir="t"/>
          </a:scene3d>
          <a:sp3d>
            <a:bevelT w="114300" prst="artDeco"/>
          </a:sp3d>
        </p:spPr>
      </p:pic>
      <p:pic>
        <p:nvPicPr>
          <p:cNvPr id="9" name="Picture 8">
            <a:extLst>
              <a:ext uri="{FF2B5EF4-FFF2-40B4-BE49-F238E27FC236}">
                <a16:creationId xmlns:a16="http://schemas.microsoft.com/office/drawing/2014/main" id="{BE2121BC-87DD-D429-FB43-86B01CF7647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42423" y="983168"/>
            <a:ext cx="1610954" cy="1773019"/>
          </a:xfrm>
          <a:prstGeom prst="rect">
            <a:avLst/>
          </a:prstGeom>
          <a:effectLst>
            <a:glow rad="101600">
              <a:schemeClr val="accent2">
                <a:satMod val="175000"/>
                <a:alpha val="40000"/>
              </a:schemeClr>
            </a:glow>
          </a:effectLst>
          <a:scene3d>
            <a:camera prst="orthographicFront"/>
            <a:lightRig rig="threePt" dir="t"/>
          </a:scene3d>
          <a:sp3d>
            <a:bevelT w="152400" h="50800" prst="softRound"/>
          </a:sp3d>
        </p:spPr>
      </p:pic>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457200" y="304800"/>
            <a:ext cx="3352800" cy="584775"/>
          </a:xfrm>
          <a:prstGeom prst="rect">
            <a:avLst/>
          </a:prstGeom>
          <a:ln>
            <a:solidFill>
              <a:srgbClr val="C00000"/>
            </a:solidFill>
            <a:headEnd/>
            <a:tailEnd/>
          </a:ln>
          <a:effectLst>
            <a:glow rad="101600">
              <a:schemeClr val="accent5">
                <a:satMod val="175000"/>
                <a:alpha val="40000"/>
              </a:schemeClr>
            </a:glow>
          </a:effectLst>
          <a:scene3d>
            <a:camera prst="orthographicFront"/>
            <a:lightRig rig="threePt" dir="t"/>
          </a:scene3d>
          <a:sp3d>
            <a:bevelT w="114300" prst="artDeco"/>
          </a:sp3d>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Times New Roman" pitchFamily="18" charset="0"/>
                <a:ea typeface="Batang" pitchFamily="18" charset="-127"/>
                <a:cs typeface="Times New Roman" pitchFamily="18" charset="0"/>
              </a:rPr>
              <a:t> Our </a:t>
            </a:r>
            <a:r>
              <a:rPr kumimoji="0" lang="en-US" sz="3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Major Clients</a:t>
            </a:r>
            <a:endParaRPr kumimoji="0" lang="en-US" sz="3200" b="0" i="0" u="none" strike="noStrike" cap="none" normalizeH="0" baseline="0" dirty="0">
              <a:ln>
                <a:noFill/>
              </a:ln>
              <a:solidFill>
                <a:schemeClr val="tx1"/>
              </a:solidFill>
              <a:effectLst/>
              <a:latin typeface="Times New Roman" pitchFamily="18" charset="0"/>
              <a:cs typeface="Times New Roman" pitchFamily="18" charset="0"/>
            </a:endParaRPr>
          </a:p>
        </p:txBody>
      </p:sp>
      <p:pic>
        <p:nvPicPr>
          <p:cNvPr id="36866" name="Picture 2" descr="C:\Users\hp\Pictures\ekta enterprises\jbm.jpg"/>
          <p:cNvPicPr>
            <a:picLocks noChangeAspect="1" noChangeArrowheads="1"/>
          </p:cNvPicPr>
          <p:nvPr/>
        </p:nvPicPr>
        <p:blipFill>
          <a:blip r:embed="rId2" cstate="print"/>
          <a:srcRect/>
          <a:stretch>
            <a:fillRect/>
          </a:stretch>
        </p:blipFill>
        <p:spPr bwMode="auto">
          <a:xfrm>
            <a:off x="1143000" y="2057400"/>
            <a:ext cx="1447800" cy="1447800"/>
          </a:xfrm>
          <a:prstGeom prst="rect">
            <a:avLst/>
          </a:prstGeom>
          <a:noFill/>
          <a:effectLst>
            <a:glow rad="101600">
              <a:schemeClr val="accent1">
                <a:satMod val="175000"/>
                <a:alpha val="40000"/>
              </a:schemeClr>
            </a:glow>
          </a:effectLst>
          <a:scene3d>
            <a:camera prst="orthographicFront"/>
            <a:lightRig rig="threePt" dir="t"/>
          </a:scene3d>
          <a:sp3d>
            <a:bevelT/>
          </a:sp3d>
        </p:spPr>
      </p:pic>
      <p:pic>
        <p:nvPicPr>
          <p:cNvPr id="36867" name="Picture 3" descr="C:\Users\hp\Pictures\ekta enterprises\hero.jpg"/>
          <p:cNvPicPr>
            <a:picLocks noChangeAspect="1" noChangeArrowheads="1"/>
          </p:cNvPicPr>
          <p:nvPr/>
        </p:nvPicPr>
        <p:blipFill>
          <a:blip r:embed="rId3" cstate="print"/>
          <a:srcRect/>
          <a:stretch>
            <a:fillRect/>
          </a:stretch>
        </p:blipFill>
        <p:spPr bwMode="auto">
          <a:xfrm>
            <a:off x="3733800" y="1504950"/>
            <a:ext cx="838200" cy="1009650"/>
          </a:xfrm>
          <a:prstGeom prst="rect">
            <a:avLst/>
          </a:prstGeom>
          <a:noFill/>
          <a:effectLst>
            <a:glow rad="101600">
              <a:schemeClr val="accent1">
                <a:satMod val="175000"/>
                <a:alpha val="40000"/>
              </a:schemeClr>
            </a:glow>
          </a:effectLst>
          <a:scene3d>
            <a:camera prst="orthographicFront"/>
            <a:lightRig rig="threePt" dir="t"/>
          </a:scene3d>
          <a:sp3d>
            <a:bevelT/>
          </a:sp3d>
        </p:spPr>
      </p:pic>
      <p:pic>
        <p:nvPicPr>
          <p:cNvPr id="36868" name="Picture 4" descr="C:\Users\hp\Pictures\ekta enterprises\honda logo.jpg"/>
          <p:cNvPicPr>
            <a:picLocks noChangeAspect="1" noChangeArrowheads="1"/>
          </p:cNvPicPr>
          <p:nvPr/>
        </p:nvPicPr>
        <p:blipFill>
          <a:blip r:embed="rId4" cstate="print"/>
          <a:srcRect/>
          <a:stretch>
            <a:fillRect/>
          </a:stretch>
        </p:blipFill>
        <p:spPr bwMode="auto">
          <a:xfrm>
            <a:off x="3505200" y="2895600"/>
            <a:ext cx="1295400" cy="1019175"/>
          </a:xfrm>
          <a:prstGeom prst="rect">
            <a:avLst/>
          </a:prstGeom>
          <a:noFill/>
          <a:effectLst>
            <a:glow rad="139700">
              <a:schemeClr val="accent3">
                <a:satMod val="175000"/>
                <a:alpha val="40000"/>
              </a:schemeClr>
            </a:glow>
          </a:effectLst>
          <a:scene3d>
            <a:camera prst="orthographicFront"/>
            <a:lightRig rig="threePt" dir="t"/>
          </a:scene3d>
          <a:sp3d>
            <a:bevelT/>
          </a:sp3d>
        </p:spPr>
      </p:pic>
      <p:pic>
        <p:nvPicPr>
          <p:cNvPr id="36869" name="Picture 5" descr="C:\Users\hp\Pictures\ekta enterprises\bajaj.jpg"/>
          <p:cNvPicPr>
            <a:picLocks noChangeAspect="1" noChangeArrowheads="1"/>
          </p:cNvPicPr>
          <p:nvPr/>
        </p:nvPicPr>
        <p:blipFill>
          <a:blip r:embed="rId5" cstate="print"/>
          <a:srcRect/>
          <a:stretch>
            <a:fillRect/>
          </a:stretch>
        </p:blipFill>
        <p:spPr bwMode="auto">
          <a:xfrm>
            <a:off x="4276725" y="5591175"/>
            <a:ext cx="981075" cy="1038225"/>
          </a:xfrm>
          <a:prstGeom prst="rect">
            <a:avLst/>
          </a:prstGeom>
          <a:noFill/>
          <a:effectLst>
            <a:glow rad="63500">
              <a:schemeClr val="accent4">
                <a:satMod val="175000"/>
                <a:alpha val="40000"/>
              </a:schemeClr>
            </a:glow>
          </a:effectLst>
          <a:scene3d>
            <a:camera prst="orthographicFront"/>
            <a:lightRig rig="threePt" dir="t"/>
          </a:scene3d>
          <a:sp3d>
            <a:bevelT/>
          </a:sp3d>
        </p:spPr>
      </p:pic>
      <p:pic>
        <p:nvPicPr>
          <p:cNvPr id="36870" name="Picture 6" descr="C:\Users\hp\Pictures\ekta enterprises\maruti logo.jpg"/>
          <p:cNvPicPr>
            <a:picLocks noChangeAspect="1" noChangeArrowheads="1"/>
          </p:cNvPicPr>
          <p:nvPr/>
        </p:nvPicPr>
        <p:blipFill>
          <a:blip r:embed="rId6" cstate="print"/>
          <a:srcRect/>
          <a:stretch>
            <a:fillRect/>
          </a:stretch>
        </p:blipFill>
        <p:spPr bwMode="auto">
          <a:xfrm>
            <a:off x="762000" y="1230351"/>
            <a:ext cx="2438400" cy="446049"/>
          </a:xfrm>
          <a:prstGeom prst="rect">
            <a:avLst/>
          </a:prstGeom>
          <a:noFill/>
          <a:effectLst>
            <a:glow rad="63500">
              <a:schemeClr val="accent3">
                <a:satMod val="175000"/>
                <a:alpha val="40000"/>
              </a:schemeClr>
            </a:glow>
          </a:effectLst>
          <a:scene3d>
            <a:camera prst="orthographicFront"/>
            <a:lightRig rig="threePt" dir="t"/>
          </a:scene3d>
          <a:sp3d>
            <a:bevelT w="165100" prst="coolSlant"/>
          </a:sp3d>
        </p:spPr>
      </p:pic>
      <p:pic>
        <p:nvPicPr>
          <p:cNvPr id="36871" name="Picture 7" descr="C:\Users\hp\Pictures\ekta enterprises\neel metal.jpg"/>
          <p:cNvPicPr>
            <a:picLocks noChangeAspect="1" noChangeArrowheads="1"/>
          </p:cNvPicPr>
          <p:nvPr/>
        </p:nvPicPr>
        <p:blipFill>
          <a:blip r:embed="rId7" cstate="print"/>
          <a:srcRect/>
          <a:stretch>
            <a:fillRect/>
          </a:stretch>
        </p:blipFill>
        <p:spPr bwMode="auto">
          <a:xfrm>
            <a:off x="971550" y="3781425"/>
            <a:ext cx="1695450" cy="1171575"/>
          </a:xfrm>
          <a:prstGeom prst="rect">
            <a:avLst/>
          </a:prstGeom>
          <a:noFill/>
          <a:effectLst>
            <a:glow rad="101600">
              <a:schemeClr val="accent5">
                <a:satMod val="175000"/>
                <a:alpha val="40000"/>
              </a:schemeClr>
            </a:glow>
          </a:effectLst>
          <a:scene3d>
            <a:camera prst="orthographicFront"/>
            <a:lightRig rig="threePt" dir="t"/>
          </a:scene3d>
          <a:sp3d>
            <a:bevelT prst="convex"/>
          </a:sp3d>
        </p:spPr>
      </p:pic>
      <p:pic>
        <p:nvPicPr>
          <p:cNvPr id="36872" name="Picture 8" descr="C:\Users\hp\Pictures\ekta enterprises\panasonic.jpg"/>
          <p:cNvPicPr>
            <a:picLocks noChangeAspect="1" noChangeArrowheads="1"/>
          </p:cNvPicPr>
          <p:nvPr/>
        </p:nvPicPr>
        <p:blipFill>
          <a:blip r:embed="rId8" cstate="print"/>
          <a:srcRect/>
          <a:stretch>
            <a:fillRect/>
          </a:stretch>
        </p:blipFill>
        <p:spPr bwMode="auto">
          <a:xfrm>
            <a:off x="304800" y="6172200"/>
            <a:ext cx="3397526" cy="533400"/>
          </a:xfrm>
          <a:prstGeom prst="rect">
            <a:avLst/>
          </a:prstGeom>
          <a:noFill/>
          <a:effectLst>
            <a:glow rad="63500">
              <a:schemeClr val="accent5">
                <a:satMod val="175000"/>
                <a:alpha val="40000"/>
              </a:schemeClr>
            </a:glow>
          </a:effectLst>
          <a:scene3d>
            <a:camera prst="orthographicFront"/>
            <a:lightRig rig="threePt" dir="t"/>
          </a:scene3d>
          <a:sp3d>
            <a:bevelT/>
          </a:sp3d>
        </p:spPr>
      </p:pic>
      <p:pic>
        <p:nvPicPr>
          <p:cNvPr id="36873" name="Picture 9" descr="C:\Users\hp\Pictures\ekta enterprises\sandhar.jpg"/>
          <p:cNvPicPr>
            <a:picLocks noChangeAspect="1" noChangeArrowheads="1"/>
          </p:cNvPicPr>
          <p:nvPr/>
        </p:nvPicPr>
        <p:blipFill>
          <a:blip r:embed="rId9" cstate="print"/>
          <a:srcRect/>
          <a:stretch>
            <a:fillRect/>
          </a:stretch>
        </p:blipFill>
        <p:spPr bwMode="auto">
          <a:xfrm>
            <a:off x="609600" y="5257800"/>
            <a:ext cx="2514600" cy="547396"/>
          </a:xfrm>
          <a:prstGeom prst="rect">
            <a:avLst/>
          </a:prstGeom>
          <a:noFill/>
          <a:effectLst>
            <a:glow rad="139700">
              <a:schemeClr val="accent2">
                <a:satMod val="175000"/>
                <a:alpha val="40000"/>
              </a:schemeClr>
            </a:glow>
          </a:effectLst>
          <a:scene3d>
            <a:camera prst="orthographicFront"/>
            <a:lightRig rig="threePt" dir="t"/>
          </a:scene3d>
          <a:sp3d>
            <a:bevelT/>
          </a:sp3d>
        </p:spPr>
      </p:pic>
      <p:pic>
        <p:nvPicPr>
          <p:cNvPr id="36875" name="Picture 11" descr="C:\Users\hp\Pictures\ekta enterprises\imperial auto industries.jpg"/>
          <p:cNvPicPr>
            <a:picLocks noChangeAspect="1" noChangeArrowheads="1"/>
          </p:cNvPicPr>
          <p:nvPr/>
        </p:nvPicPr>
        <p:blipFill>
          <a:blip r:embed="rId10" cstate="print"/>
          <a:srcRect/>
          <a:stretch>
            <a:fillRect/>
          </a:stretch>
        </p:blipFill>
        <p:spPr bwMode="auto">
          <a:xfrm>
            <a:off x="5867400" y="2952750"/>
            <a:ext cx="1009650" cy="1009650"/>
          </a:xfrm>
          <a:prstGeom prst="rect">
            <a:avLst/>
          </a:prstGeom>
          <a:noFill/>
          <a:effectLst>
            <a:glow rad="101600">
              <a:schemeClr val="accent1">
                <a:satMod val="175000"/>
                <a:alpha val="40000"/>
              </a:schemeClr>
            </a:glow>
          </a:effectLst>
          <a:scene3d>
            <a:camera prst="orthographicFront"/>
            <a:lightRig rig="threePt" dir="t"/>
          </a:scene3d>
          <a:sp3d>
            <a:bevelT prst="slope"/>
          </a:sp3d>
        </p:spPr>
      </p:pic>
      <p:pic>
        <p:nvPicPr>
          <p:cNvPr id="36876" name="Picture 12" descr="C:\Users\hp\Pictures\ekta enterprises\godrej.jpg"/>
          <p:cNvPicPr>
            <a:picLocks noChangeAspect="1" noChangeArrowheads="1"/>
          </p:cNvPicPr>
          <p:nvPr/>
        </p:nvPicPr>
        <p:blipFill>
          <a:blip r:embed="rId11" cstate="print"/>
          <a:srcRect/>
          <a:stretch>
            <a:fillRect/>
          </a:stretch>
        </p:blipFill>
        <p:spPr bwMode="auto">
          <a:xfrm>
            <a:off x="5181600" y="1990725"/>
            <a:ext cx="3743325" cy="581025"/>
          </a:xfrm>
          <a:prstGeom prst="rect">
            <a:avLst/>
          </a:prstGeom>
          <a:noFill/>
          <a:effectLst>
            <a:glow rad="101600">
              <a:schemeClr val="accent3">
                <a:satMod val="175000"/>
                <a:alpha val="40000"/>
              </a:schemeClr>
            </a:glow>
          </a:effectLst>
          <a:scene3d>
            <a:camera prst="orthographicFront"/>
            <a:lightRig rig="threePt" dir="t"/>
          </a:scene3d>
          <a:sp3d>
            <a:bevelT w="139700" prst="cross"/>
          </a:sp3d>
        </p:spPr>
      </p:pic>
      <p:pic>
        <p:nvPicPr>
          <p:cNvPr id="36877" name="Picture 13" descr="C:\Users\hp\Pictures\ekta enterprises\yamaha.jpg"/>
          <p:cNvPicPr>
            <a:picLocks noChangeAspect="1" noChangeArrowheads="1"/>
          </p:cNvPicPr>
          <p:nvPr/>
        </p:nvPicPr>
        <p:blipFill>
          <a:blip r:embed="rId12" cstate="print"/>
          <a:srcRect/>
          <a:stretch>
            <a:fillRect/>
          </a:stretch>
        </p:blipFill>
        <p:spPr bwMode="auto">
          <a:xfrm>
            <a:off x="3581400" y="4267200"/>
            <a:ext cx="2009775" cy="1047750"/>
          </a:xfrm>
          <a:prstGeom prst="rect">
            <a:avLst/>
          </a:prstGeom>
          <a:noFill/>
          <a:effectLst>
            <a:glow rad="101600">
              <a:schemeClr val="accent1">
                <a:satMod val="175000"/>
                <a:alpha val="40000"/>
              </a:schemeClr>
            </a:glow>
          </a:effectLst>
          <a:scene3d>
            <a:camera prst="orthographicFront"/>
            <a:lightRig rig="threePt" dir="t"/>
          </a:scene3d>
          <a:sp3d>
            <a:bevelT prst="convex"/>
          </a:sp3d>
        </p:spPr>
      </p:pic>
      <p:pic>
        <p:nvPicPr>
          <p:cNvPr id="36878" name="Picture 14" descr="C:\Users\hp\Pictures\ekta enterprises\suzuki logo.jpg"/>
          <p:cNvPicPr>
            <a:picLocks noChangeAspect="1" noChangeArrowheads="1"/>
          </p:cNvPicPr>
          <p:nvPr/>
        </p:nvPicPr>
        <p:blipFill>
          <a:blip r:embed="rId13" cstate="print"/>
          <a:srcRect/>
          <a:stretch>
            <a:fillRect/>
          </a:stretch>
        </p:blipFill>
        <p:spPr bwMode="auto">
          <a:xfrm>
            <a:off x="6096000" y="4338637"/>
            <a:ext cx="1247775" cy="828675"/>
          </a:xfrm>
          <a:prstGeom prst="rect">
            <a:avLst/>
          </a:prstGeom>
          <a:noFill/>
          <a:effectLst>
            <a:glow rad="101600">
              <a:schemeClr val="accent3">
                <a:satMod val="175000"/>
                <a:alpha val="40000"/>
              </a:schemeClr>
            </a:glow>
          </a:effectLst>
          <a:scene3d>
            <a:camera prst="orthographicFront"/>
            <a:lightRig rig="threePt" dir="t"/>
          </a:scene3d>
          <a:sp3d>
            <a:bevelT/>
          </a:sp3d>
        </p:spPr>
      </p:pic>
      <p:pic>
        <p:nvPicPr>
          <p:cNvPr id="36880" name="Picture 16" descr="C:\Users\hp\Pictures\ekta enterprises\diakin.jpg"/>
          <p:cNvPicPr>
            <a:picLocks noChangeAspect="1" noChangeArrowheads="1"/>
          </p:cNvPicPr>
          <p:nvPr/>
        </p:nvPicPr>
        <p:blipFill>
          <a:blip r:embed="rId14" cstate="print"/>
          <a:srcRect/>
          <a:stretch>
            <a:fillRect/>
          </a:stretch>
        </p:blipFill>
        <p:spPr bwMode="auto">
          <a:xfrm>
            <a:off x="5819775" y="5705475"/>
            <a:ext cx="3095625" cy="847725"/>
          </a:xfrm>
          <a:prstGeom prst="rect">
            <a:avLst/>
          </a:prstGeom>
          <a:noFill/>
          <a:effectLst>
            <a:glow rad="101600">
              <a:schemeClr val="accent4">
                <a:satMod val="175000"/>
                <a:alpha val="40000"/>
              </a:schemeClr>
            </a:glow>
          </a:effectLst>
          <a:scene3d>
            <a:camera prst="orthographicFront"/>
            <a:lightRig rig="threePt" dir="t"/>
          </a:scene3d>
          <a:sp3d>
            <a:bevelT prst="convex"/>
          </a:sp3d>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DD47FB43-A021-1FC9-9A79-F96203BCCC48}"/>
              </a:ext>
            </a:extLst>
          </p:cNvPr>
          <p:cNvSpPr>
            <a:spLocks noChangeArrowheads="1"/>
          </p:cNvSpPr>
          <p:nvPr/>
        </p:nvSpPr>
        <p:spPr bwMode="auto">
          <a:xfrm>
            <a:off x="457200" y="228600"/>
            <a:ext cx="3352800" cy="584775"/>
          </a:xfrm>
          <a:prstGeom prst="rect">
            <a:avLst/>
          </a:prstGeom>
          <a:ln>
            <a:solidFill>
              <a:srgbClr val="C00000"/>
            </a:solidFill>
            <a:headEnd/>
            <a:tailEnd/>
          </a:ln>
          <a:effectLst>
            <a:glow rad="101600">
              <a:schemeClr val="accent5">
                <a:satMod val="175000"/>
                <a:alpha val="40000"/>
              </a:schemeClr>
            </a:glow>
          </a:effectLst>
          <a:scene3d>
            <a:camera prst="orthographicFront"/>
            <a:lightRig rig="threePt" dir="t"/>
          </a:scene3d>
          <a:sp3d>
            <a:bevelT w="114300" prst="artDeco"/>
          </a:sp3d>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Our Major Clients</a:t>
            </a:r>
            <a:endParaRPr kumimoji="0" lang="en-US" sz="3200" b="0" i="0" u="none" strike="noStrike" cap="none" normalizeH="0" baseline="0" dirty="0">
              <a:ln>
                <a:noFill/>
              </a:ln>
              <a:solidFill>
                <a:schemeClr val="tx1"/>
              </a:solidFill>
              <a:effectLst/>
              <a:latin typeface="Times New Roman" pitchFamily="18" charset="0"/>
              <a:cs typeface="Times New Roman" pitchFamily="18" charset="0"/>
            </a:endParaRPr>
          </a:p>
        </p:txBody>
      </p:sp>
      <p:pic>
        <p:nvPicPr>
          <p:cNvPr id="6" name="Picture 5">
            <a:extLst>
              <a:ext uri="{FF2B5EF4-FFF2-40B4-BE49-F238E27FC236}">
                <a16:creationId xmlns:a16="http://schemas.microsoft.com/office/drawing/2014/main" id="{194E9526-694F-A252-1616-D61EFC884C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1218499"/>
            <a:ext cx="1685925" cy="676275"/>
          </a:xfrm>
          <a:prstGeom prst="rect">
            <a:avLst/>
          </a:prstGeom>
          <a:effectLst>
            <a:glow rad="63500">
              <a:schemeClr val="accent2">
                <a:satMod val="175000"/>
                <a:alpha val="40000"/>
              </a:schemeClr>
            </a:glow>
          </a:effectLst>
          <a:scene3d>
            <a:camera prst="orthographicFront"/>
            <a:lightRig rig="threePt" dir="t"/>
          </a:scene3d>
          <a:sp3d>
            <a:bevelT w="152400" h="50800" prst="softRound"/>
          </a:sp3d>
        </p:spPr>
      </p:pic>
      <p:pic>
        <p:nvPicPr>
          <p:cNvPr id="8" name="Picture 7">
            <a:extLst>
              <a:ext uri="{FF2B5EF4-FFF2-40B4-BE49-F238E27FC236}">
                <a16:creationId xmlns:a16="http://schemas.microsoft.com/office/drawing/2014/main" id="{46D3B7FC-4481-EEDA-8CF2-637EE4CF74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062" y="2133600"/>
            <a:ext cx="2347913" cy="1302663"/>
          </a:xfrm>
          <a:prstGeom prst="rect">
            <a:avLst/>
          </a:prstGeom>
          <a:effectLst>
            <a:glow rad="101600">
              <a:schemeClr val="accent5">
                <a:satMod val="175000"/>
                <a:alpha val="40000"/>
              </a:schemeClr>
            </a:glow>
          </a:effectLst>
          <a:scene3d>
            <a:camera prst="orthographicFront"/>
            <a:lightRig rig="threePt" dir="t"/>
          </a:scene3d>
          <a:sp3d>
            <a:bevelT/>
          </a:sp3d>
        </p:spPr>
      </p:pic>
      <p:pic>
        <p:nvPicPr>
          <p:cNvPr id="10" name="Picture 9">
            <a:extLst>
              <a:ext uri="{FF2B5EF4-FFF2-40B4-BE49-F238E27FC236}">
                <a16:creationId xmlns:a16="http://schemas.microsoft.com/office/drawing/2014/main" id="{084828C4-CC89-A888-AF87-3E726261C5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2450" y="3657600"/>
            <a:ext cx="2495550" cy="1439101"/>
          </a:xfrm>
          <a:prstGeom prst="rect">
            <a:avLst/>
          </a:prstGeom>
          <a:effectLst>
            <a:glow rad="101600">
              <a:schemeClr val="accent2">
                <a:satMod val="175000"/>
                <a:alpha val="40000"/>
              </a:schemeClr>
            </a:glow>
          </a:effectLst>
          <a:scene3d>
            <a:camera prst="orthographicFront"/>
            <a:lightRig rig="threePt" dir="t"/>
          </a:scene3d>
          <a:sp3d>
            <a:bevelT prst="slope"/>
          </a:sp3d>
        </p:spPr>
      </p:pic>
      <p:pic>
        <p:nvPicPr>
          <p:cNvPr id="12" name="Picture 11">
            <a:extLst>
              <a:ext uri="{FF2B5EF4-FFF2-40B4-BE49-F238E27FC236}">
                <a16:creationId xmlns:a16="http://schemas.microsoft.com/office/drawing/2014/main" id="{0AD5CC66-96A4-AA2B-D89D-83DA2F20251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14800" y="5181600"/>
            <a:ext cx="2209800" cy="1515291"/>
          </a:xfrm>
          <a:prstGeom prst="rect">
            <a:avLst/>
          </a:prstGeom>
          <a:effectLst>
            <a:glow rad="101600">
              <a:schemeClr val="accent5">
                <a:satMod val="175000"/>
                <a:alpha val="40000"/>
              </a:schemeClr>
            </a:glow>
          </a:effectLst>
          <a:scene3d>
            <a:camera prst="orthographicFront"/>
            <a:lightRig rig="threePt" dir="t"/>
          </a:scene3d>
          <a:sp3d>
            <a:bevelT w="152400" h="50800" prst="softRound"/>
          </a:sp3d>
        </p:spPr>
      </p:pic>
      <p:pic>
        <p:nvPicPr>
          <p:cNvPr id="14" name="Picture 13">
            <a:extLst>
              <a:ext uri="{FF2B5EF4-FFF2-40B4-BE49-F238E27FC236}">
                <a16:creationId xmlns:a16="http://schemas.microsoft.com/office/drawing/2014/main" id="{2691CD8C-A52E-71C0-A8ED-7EF1F9C35C5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38625" y="914400"/>
            <a:ext cx="2847975" cy="1114425"/>
          </a:xfrm>
          <a:prstGeom prst="rect">
            <a:avLst/>
          </a:prstGeom>
          <a:effectLst>
            <a:glow rad="63500">
              <a:schemeClr val="accent3">
                <a:satMod val="175000"/>
                <a:alpha val="40000"/>
              </a:schemeClr>
            </a:glow>
          </a:effectLst>
          <a:scene3d>
            <a:camera prst="orthographicFront"/>
            <a:lightRig rig="threePt" dir="t"/>
          </a:scene3d>
          <a:sp3d>
            <a:bevelT prst="relaxedInset"/>
          </a:sp3d>
        </p:spPr>
      </p:pic>
      <p:pic>
        <p:nvPicPr>
          <p:cNvPr id="16" name="Picture 15">
            <a:extLst>
              <a:ext uri="{FF2B5EF4-FFF2-40B4-BE49-F238E27FC236}">
                <a16:creationId xmlns:a16="http://schemas.microsoft.com/office/drawing/2014/main" id="{63316865-AE85-6782-5081-358ED8C9919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43400" y="2283714"/>
            <a:ext cx="1524000" cy="1342731"/>
          </a:xfrm>
          <a:prstGeom prst="rect">
            <a:avLst/>
          </a:prstGeom>
          <a:effectLst>
            <a:glow rad="139700">
              <a:schemeClr val="accent1">
                <a:satMod val="175000"/>
                <a:alpha val="40000"/>
              </a:schemeClr>
            </a:glow>
          </a:effectLst>
          <a:scene3d>
            <a:camera prst="orthographicFront"/>
            <a:lightRig rig="threePt" dir="t"/>
          </a:scene3d>
          <a:sp3d>
            <a:bevelT w="114300" prst="artDeco"/>
          </a:sp3d>
        </p:spPr>
      </p:pic>
      <p:pic>
        <p:nvPicPr>
          <p:cNvPr id="18" name="Picture 17">
            <a:extLst>
              <a:ext uri="{FF2B5EF4-FFF2-40B4-BE49-F238E27FC236}">
                <a16:creationId xmlns:a16="http://schemas.microsoft.com/office/drawing/2014/main" id="{FD80F763-BBFD-A64D-FA09-4CF4E315B6D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0001" y="4004489"/>
            <a:ext cx="3276600" cy="848486"/>
          </a:xfrm>
          <a:prstGeom prst="rect">
            <a:avLst/>
          </a:prstGeom>
          <a:effectLst>
            <a:glow rad="101600">
              <a:schemeClr val="accent2">
                <a:satMod val="175000"/>
                <a:alpha val="40000"/>
              </a:schemeClr>
            </a:glow>
          </a:effectLst>
          <a:scene3d>
            <a:camera prst="orthographicFront"/>
            <a:lightRig rig="threePt" dir="t"/>
          </a:scene3d>
          <a:sp3d>
            <a:bevelT w="152400" h="50800" prst="softRound"/>
          </a:sp3d>
        </p:spPr>
      </p:pic>
      <p:pic>
        <p:nvPicPr>
          <p:cNvPr id="20" name="Picture 19">
            <a:extLst>
              <a:ext uri="{FF2B5EF4-FFF2-40B4-BE49-F238E27FC236}">
                <a16:creationId xmlns:a16="http://schemas.microsoft.com/office/drawing/2014/main" id="{2168330C-9EC6-7E6E-026F-4E16D696AD6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57140" y="5334000"/>
            <a:ext cx="1686169" cy="1299910"/>
          </a:xfrm>
          <a:prstGeom prst="rect">
            <a:avLst/>
          </a:prstGeom>
          <a:effectLst>
            <a:glow rad="139700">
              <a:schemeClr val="accent4">
                <a:satMod val="175000"/>
                <a:alpha val="40000"/>
              </a:schemeClr>
            </a:glow>
          </a:effectLst>
          <a:scene3d>
            <a:camera prst="orthographicFront"/>
            <a:lightRig rig="threePt" dir="t"/>
          </a:scene3d>
          <a:sp3d>
            <a:bevelT prst="relaxedInset"/>
          </a:sp3d>
        </p:spPr>
      </p:pic>
    </p:spTree>
    <p:extLst>
      <p:ext uri="{BB962C8B-B14F-4D97-AF65-F5344CB8AC3E}">
        <p14:creationId xmlns:p14="http://schemas.microsoft.com/office/powerpoint/2010/main" val="10327114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3AF20C52-B0A4-8DD7-2E22-4B3F8304D909}"/>
              </a:ext>
            </a:extLst>
          </p:cNvPr>
          <p:cNvSpPr>
            <a:spLocks noChangeArrowheads="1"/>
          </p:cNvSpPr>
          <p:nvPr/>
        </p:nvSpPr>
        <p:spPr bwMode="auto">
          <a:xfrm>
            <a:off x="457200" y="381000"/>
            <a:ext cx="3352800" cy="584775"/>
          </a:xfrm>
          <a:prstGeom prst="rect">
            <a:avLst/>
          </a:prstGeom>
          <a:ln>
            <a:solidFill>
              <a:srgbClr val="C00000"/>
            </a:solidFill>
            <a:headEnd/>
            <a:tailEnd/>
          </a:ln>
          <a:effectLst>
            <a:glow rad="101600">
              <a:schemeClr val="accent5">
                <a:satMod val="175000"/>
                <a:alpha val="40000"/>
              </a:schemeClr>
            </a:glow>
          </a:effectLst>
          <a:scene3d>
            <a:camera prst="orthographicFront"/>
            <a:lightRig rig="threePt" dir="t"/>
          </a:scene3d>
          <a:sp3d>
            <a:bevelT w="114300" prst="artDeco"/>
          </a:sp3d>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Our Major Clients</a:t>
            </a:r>
            <a:endParaRPr kumimoji="0" lang="en-US" sz="3200" b="0" i="0" u="none" strike="noStrike" cap="none" normalizeH="0" baseline="0" dirty="0">
              <a:ln>
                <a:noFill/>
              </a:ln>
              <a:solidFill>
                <a:schemeClr val="tx1"/>
              </a:solidFill>
              <a:effectLst/>
              <a:latin typeface="Times New Roman" pitchFamily="18" charset="0"/>
              <a:cs typeface="Times New Roman" pitchFamily="18" charset="0"/>
            </a:endParaRPr>
          </a:p>
        </p:txBody>
      </p:sp>
      <p:pic>
        <p:nvPicPr>
          <p:cNvPr id="8" name="Picture 7">
            <a:extLst>
              <a:ext uri="{FF2B5EF4-FFF2-40B4-BE49-F238E27FC236}">
                <a16:creationId xmlns:a16="http://schemas.microsoft.com/office/drawing/2014/main" id="{0FBB5B3C-6CFA-D853-FFC1-5D83C0B0BA2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 y="1447800"/>
            <a:ext cx="1327150" cy="1885950"/>
          </a:xfrm>
          <a:prstGeom prst="rect">
            <a:avLst/>
          </a:prstGeom>
          <a:effectLst>
            <a:glow rad="101600">
              <a:schemeClr val="accent3">
                <a:satMod val="175000"/>
                <a:alpha val="40000"/>
              </a:schemeClr>
            </a:glow>
          </a:effectLst>
          <a:scene3d>
            <a:camera prst="orthographicFront"/>
            <a:lightRig rig="threePt" dir="t"/>
          </a:scene3d>
          <a:sp3d>
            <a:bevelT/>
          </a:sp3d>
        </p:spPr>
      </p:pic>
      <p:pic>
        <p:nvPicPr>
          <p:cNvPr id="10" name="Picture 9">
            <a:extLst>
              <a:ext uri="{FF2B5EF4-FFF2-40B4-BE49-F238E27FC236}">
                <a16:creationId xmlns:a16="http://schemas.microsoft.com/office/drawing/2014/main" id="{FBE3ADD7-908C-5959-24F1-DE95141BC8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3695700"/>
            <a:ext cx="1485900" cy="1485900"/>
          </a:xfrm>
          <a:prstGeom prst="rect">
            <a:avLst/>
          </a:prstGeom>
          <a:effectLst>
            <a:glow rad="139700">
              <a:schemeClr val="accent4">
                <a:satMod val="175000"/>
                <a:alpha val="40000"/>
              </a:schemeClr>
            </a:glow>
          </a:effectLst>
          <a:scene3d>
            <a:camera prst="orthographicFront"/>
            <a:lightRig rig="threePt" dir="t"/>
          </a:scene3d>
          <a:sp3d>
            <a:bevelT w="152400" h="50800" prst="softRound"/>
          </a:sp3d>
        </p:spPr>
      </p:pic>
      <p:pic>
        <p:nvPicPr>
          <p:cNvPr id="12" name="Picture 11">
            <a:extLst>
              <a:ext uri="{FF2B5EF4-FFF2-40B4-BE49-F238E27FC236}">
                <a16:creationId xmlns:a16="http://schemas.microsoft.com/office/drawing/2014/main" id="{40627E0B-0B2F-DF27-E466-AF18D563AE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0" y="1143000"/>
            <a:ext cx="1143000" cy="1143000"/>
          </a:xfrm>
          <a:prstGeom prst="rect">
            <a:avLst/>
          </a:prstGeom>
          <a:effectLst>
            <a:glow rad="101600">
              <a:schemeClr val="accent5">
                <a:satMod val="175000"/>
                <a:alpha val="40000"/>
              </a:schemeClr>
            </a:glow>
          </a:effectLst>
          <a:scene3d>
            <a:camera prst="orthographicFront"/>
            <a:lightRig rig="threePt" dir="t"/>
          </a:scene3d>
          <a:sp3d>
            <a:bevelT/>
          </a:sp3d>
        </p:spPr>
      </p:pic>
      <p:pic>
        <p:nvPicPr>
          <p:cNvPr id="14" name="Picture 13">
            <a:extLst>
              <a:ext uri="{FF2B5EF4-FFF2-40B4-BE49-F238E27FC236}">
                <a16:creationId xmlns:a16="http://schemas.microsoft.com/office/drawing/2014/main" id="{B7A0037B-9BAE-6BEE-34CA-67698B16B2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48395" y="2646484"/>
            <a:ext cx="2580805" cy="1285875"/>
          </a:xfrm>
          <a:prstGeom prst="rect">
            <a:avLst/>
          </a:prstGeom>
          <a:effectLst>
            <a:glow rad="139700">
              <a:schemeClr val="accent1">
                <a:satMod val="175000"/>
                <a:alpha val="40000"/>
              </a:schemeClr>
            </a:glow>
          </a:effectLst>
          <a:scene3d>
            <a:camera prst="orthographicFront"/>
            <a:lightRig rig="threePt" dir="t"/>
          </a:scene3d>
          <a:sp3d>
            <a:bevelT/>
          </a:sp3d>
        </p:spPr>
      </p:pic>
      <p:pic>
        <p:nvPicPr>
          <p:cNvPr id="16" name="Picture 15">
            <a:extLst>
              <a:ext uri="{FF2B5EF4-FFF2-40B4-BE49-F238E27FC236}">
                <a16:creationId xmlns:a16="http://schemas.microsoft.com/office/drawing/2014/main" id="{81909AFB-65FD-AA92-9DDC-AB249D89E9A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76813" y="4381500"/>
            <a:ext cx="952500" cy="952500"/>
          </a:xfrm>
          <a:prstGeom prst="rect">
            <a:avLst/>
          </a:prstGeom>
          <a:effectLst>
            <a:glow rad="101600">
              <a:schemeClr val="accent2">
                <a:satMod val="175000"/>
                <a:alpha val="40000"/>
              </a:schemeClr>
            </a:glow>
          </a:effectLst>
          <a:scene3d>
            <a:camera prst="orthographicFront"/>
            <a:lightRig rig="threePt" dir="t"/>
          </a:scene3d>
          <a:sp3d>
            <a:bevelT w="152400" h="50800" prst="softRound"/>
          </a:sp3d>
        </p:spPr>
      </p:pic>
      <p:pic>
        <p:nvPicPr>
          <p:cNvPr id="18" name="Picture 17">
            <a:extLst>
              <a:ext uri="{FF2B5EF4-FFF2-40B4-BE49-F238E27FC236}">
                <a16:creationId xmlns:a16="http://schemas.microsoft.com/office/drawing/2014/main" id="{28DF1AB5-699F-6A59-44E1-909404AF1ED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43034" y="592016"/>
            <a:ext cx="2329366" cy="2118614"/>
          </a:xfrm>
          <a:prstGeom prst="rect">
            <a:avLst/>
          </a:prstGeom>
          <a:effectLst>
            <a:glow rad="139700">
              <a:schemeClr val="accent3">
                <a:satMod val="175000"/>
                <a:alpha val="40000"/>
              </a:schemeClr>
            </a:glow>
          </a:effectLst>
          <a:scene3d>
            <a:camera prst="orthographicFront"/>
            <a:lightRig rig="threePt" dir="t"/>
          </a:scene3d>
          <a:sp3d>
            <a:bevelT/>
          </a:sp3d>
        </p:spPr>
      </p:pic>
      <p:pic>
        <p:nvPicPr>
          <p:cNvPr id="20" name="Picture 19">
            <a:extLst>
              <a:ext uri="{FF2B5EF4-FFF2-40B4-BE49-F238E27FC236}">
                <a16:creationId xmlns:a16="http://schemas.microsoft.com/office/drawing/2014/main" id="{CE1FF7FE-04F6-E572-3A87-BF6AC61F0AB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48300" y="3537526"/>
            <a:ext cx="1790700" cy="1276350"/>
          </a:xfrm>
          <a:prstGeom prst="rect">
            <a:avLst/>
          </a:prstGeom>
          <a:effectLst>
            <a:glow rad="101600">
              <a:schemeClr val="accent5">
                <a:satMod val="175000"/>
                <a:alpha val="40000"/>
              </a:schemeClr>
            </a:glow>
          </a:effectLst>
          <a:scene3d>
            <a:camera prst="orthographicFront"/>
            <a:lightRig rig="threePt" dir="t"/>
          </a:scene3d>
          <a:sp3d>
            <a:bevelT w="152400" h="50800" prst="softRound"/>
          </a:sp3d>
        </p:spPr>
      </p:pic>
      <p:pic>
        <p:nvPicPr>
          <p:cNvPr id="22" name="Picture 21">
            <a:extLst>
              <a:ext uri="{FF2B5EF4-FFF2-40B4-BE49-F238E27FC236}">
                <a16:creationId xmlns:a16="http://schemas.microsoft.com/office/drawing/2014/main" id="{1CF86D5E-D742-EA27-1B0B-7D87B45FAEE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66800" y="5676900"/>
            <a:ext cx="4619625" cy="800100"/>
          </a:xfrm>
          <a:prstGeom prst="rect">
            <a:avLst/>
          </a:prstGeom>
          <a:effectLst>
            <a:glow rad="101600">
              <a:schemeClr val="accent3">
                <a:satMod val="175000"/>
                <a:alpha val="40000"/>
              </a:schemeClr>
            </a:glow>
          </a:effectLst>
          <a:scene3d>
            <a:camera prst="orthographicFront"/>
            <a:lightRig rig="threePt" dir="t"/>
          </a:scene3d>
          <a:sp3d>
            <a:bevelT prst="angle"/>
          </a:sp3d>
        </p:spPr>
      </p:pic>
    </p:spTree>
    <p:extLst>
      <p:ext uri="{BB962C8B-B14F-4D97-AF65-F5344CB8AC3E}">
        <p14:creationId xmlns:p14="http://schemas.microsoft.com/office/powerpoint/2010/main" val="341728980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0" y="134815"/>
            <a:ext cx="4366901" cy="584775"/>
          </a:xfrm>
          <a:prstGeom prst="rect">
            <a:avLst/>
          </a:prstGeom>
          <a:blipFill>
            <a:blip r:embed="rId2"/>
            <a:tile tx="0" ty="0" sx="100000" sy="100000" flip="none" algn="tl"/>
          </a:blipFill>
          <a:effectLst>
            <a:glow rad="101600">
              <a:schemeClr val="accent3">
                <a:satMod val="175000"/>
                <a:alpha val="40000"/>
              </a:schemeClr>
            </a:glow>
          </a:effectLst>
          <a:scene3d>
            <a:camera prst="orthographicFront"/>
            <a:lightRig rig="threePt" dir="t"/>
          </a:scene3d>
          <a:sp3d>
            <a:bevelT prst="slope"/>
          </a:sp3d>
        </p:spPr>
        <p:txBody>
          <a:bodyPr wrap="square">
            <a:spAutoFit/>
          </a:bodyPr>
          <a:lstStyle/>
          <a:p>
            <a:r>
              <a:rPr lang="en-US" sz="3200" dirty="0">
                <a:latin typeface="Times New Roman" pitchFamily="18" charset="0"/>
                <a:cs typeface="Times New Roman" pitchFamily="18" charset="0"/>
              </a:rPr>
              <a:t>Thanks for your attention</a:t>
            </a:r>
          </a:p>
        </p:txBody>
      </p:sp>
      <p:sp>
        <p:nvSpPr>
          <p:cNvPr id="5" name="Rectangle 4"/>
          <p:cNvSpPr/>
          <p:nvPr/>
        </p:nvSpPr>
        <p:spPr>
          <a:xfrm>
            <a:off x="3624019" y="1167825"/>
            <a:ext cx="1633781" cy="584775"/>
          </a:xfrm>
          <a:prstGeom prst="rect">
            <a:avLst/>
          </a:prstGeom>
          <a:blipFill>
            <a:blip r:embed="rId2"/>
            <a:tile tx="0" ty="0" sx="100000" sy="100000" flip="none" algn="tl"/>
          </a:blipFill>
          <a:effectLst>
            <a:glow rad="101600">
              <a:schemeClr val="accent4">
                <a:satMod val="175000"/>
                <a:alpha val="40000"/>
              </a:schemeClr>
            </a:glow>
          </a:effectLst>
          <a:scene3d>
            <a:camera prst="orthographicFront"/>
            <a:lightRig rig="threePt" dir="t"/>
          </a:scene3d>
          <a:sp3d>
            <a:bevelT prst="convex"/>
          </a:sp3d>
        </p:spPr>
        <p:txBody>
          <a:bodyPr wrap="square">
            <a:spAutoFit/>
          </a:bodyPr>
          <a:lstStyle/>
          <a:p>
            <a:r>
              <a:rPr lang="en-US" sz="3200" dirty="0">
                <a:latin typeface="Times New Roman" pitchFamily="18" charset="0"/>
                <a:cs typeface="Times New Roman" pitchFamily="18" charset="0"/>
              </a:rPr>
              <a:t> Regards</a:t>
            </a:r>
          </a:p>
        </p:txBody>
      </p:sp>
      <p:pic>
        <p:nvPicPr>
          <p:cNvPr id="6" name="Picture 5">
            <a:extLst>
              <a:ext uri="{FF2B5EF4-FFF2-40B4-BE49-F238E27FC236}">
                <a16:creationId xmlns:a16="http://schemas.microsoft.com/office/drawing/2014/main" id="{0877C3B3-BEA2-6978-1393-F54F3FDAA21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49020" y="3009900"/>
            <a:ext cx="2694580" cy="2705100"/>
          </a:xfrm>
          <a:prstGeom prst="rect">
            <a:avLst/>
          </a:prstGeom>
          <a:noFill/>
          <a:ln>
            <a:noFill/>
          </a:ln>
          <a:effectLst>
            <a:glow rad="101600">
              <a:schemeClr val="accent4">
                <a:satMod val="175000"/>
                <a:alpha val="40000"/>
              </a:schemeClr>
            </a:glow>
          </a:effectLst>
          <a:scene3d>
            <a:camera prst="orthographicFront"/>
            <a:lightRig rig="threePt" dir="t"/>
          </a:scene3d>
          <a:sp3d>
            <a:bevelT prst="angle"/>
          </a:sp3d>
        </p:spPr>
      </p:pic>
      <p:sp>
        <p:nvSpPr>
          <p:cNvPr id="7" name="Rectangle 6">
            <a:extLst>
              <a:ext uri="{FF2B5EF4-FFF2-40B4-BE49-F238E27FC236}">
                <a16:creationId xmlns:a16="http://schemas.microsoft.com/office/drawing/2014/main" id="{5BF60414-4CB6-8944-ABDE-A26F95E75EED}"/>
              </a:ext>
            </a:extLst>
          </p:cNvPr>
          <p:cNvSpPr/>
          <p:nvPr/>
        </p:nvSpPr>
        <p:spPr>
          <a:xfrm>
            <a:off x="1981200" y="2133600"/>
            <a:ext cx="4953000" cy="584775"/>
          </a:xfrm>
          <a:prstGeom prst="rect">
            <a:avLst/>
          </a:prstGeom>
          <a:blipFill>
            <a:blip r:embed="rId4"/>
            <a:tile tx="0" ty="0" sx="100000" sy="100000" flip="none" algn="tl"/>
          </a:blipFill>
          <a:effectLst>
            <a:glow rad="63500">
              <a:schemeClr val="accent4">
                <a:satMod val="175000"/>
                <a:alpha val="40000"/>
              </a:schemeClr>
            </a:glow>
          </a:effectLst>
          <a:scene3d>
            <a:camera prst="orthographicFront"/>
            <a:lightRig rig="threePt" dir="t"/>
          </a:scene3d>
          <a:sp3d>
            <a:bevelT w="139700" prst="cross"/>
          </a:sp3d>
        </p:spPr>
        <p:txBody>
          <a:bodyPr wrap="square">
            <a:spAutoFit/>
          </a:bodyPr>
          <a:lstStyle/>
          <a:p>
            <a:r>
              <a:rPr lang="en-US" sz="3200" dirty="0">
                <a:latin typeface="Times New Roman" pitchFamily="18" charset="0"/>
                <a:cs typeface="Times New Roman" pitchFamily="18" charset="0"/>
              </a:rPr>
              <a:t> Mr. Rajesh Nehra (Director)</a:t>
            </a:r>
          </a:p>
        </p:txBody>
      </p:sp>
      <p:sp>
        <p:nvSpPr>
          <p:cNvPr id="10" name="Rectangle 9">
            <a:extLst>
              <a:ext uri="{FF2B5EF4-FFF2-40B4-BE49-F238E27FC236}">
                <a16:creationId xmlns:a16="http://schemas.microsoft.com/office/drawing/2014/main" id="{989D68E3-DC06-5A95-73EB-B2B1F154DFD7}"/>
              </a:ext>
            </a:extLst>
          </p:cNvPr>
          <p:cNvSpPr/>
          <p:nvPr/>
        </p:nvSpPr>
        <p:spPr>
          <a:xfrm>
            <a:off x="3200400" y="6019800"/>
            <a:ext cx="2899873" cy="584775"/>
          </a:xfrm>
          <a:prstGeom prst="rect">
            <a:avLst/>
          </a:prstGeom>
          <a:blipFill>
            <a:blip r:embed="rId2"/>
            <a:tile tx="0" ty="0" sx="100000" sy="100000" flip="none" algn="tl"/>
          </a:blipFill>
          <a:effectLst>
            <a:glow rad="101600">
              <a:schemeClr val="accent4">
                <a:satMod val="175000"/>
                <a:alpha val="40000"/>
              </a:schemeClr>
            </a:glow>
          </a:effectLst>
          <a:scene3d>
            <a:camera prst="orthographicFront"/>
            <a:lightRig rig="threePt" dir="t"/>
          </a:scene3d>
          <a:sp3d>
            <a:bevelT prst="angle"/>
          </a:sp3d>
        </p:spPr>
        <p:txBody>
          <a:bodyPr wrap="square">
            <a:spAutoFit/>
          </a:bodyPr>
          <a:lstStyle/>
          <a:p>
            <a:r>
              <a:rPr lang="en-US" sz="3200" dirty="0">
                <a:latin typeface="Times New Roman" pitchFamily="18" charset="0"/>
                <a:cs typeface="Times New Roman" pitchFamily="18" charset="0"/>
              </a:rPr>
              <a:t> EKTA GROUP</a:t>
            </a:r>
          </a:p>
        </p:txBody>
      </p:sp>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057400" y="2057400"/>
            <a:ext cx="5029200" cy="1200329"/>
          </a:xfrm>
          <a:prstGeom prst="rect">
            <a:avLst/>
          </a:prstGeom>
          <a:pattFill prst="pct5">
            <a:fgClr>
              <a:srgbClr val="00B050"/>
            </a:fgClr>
            <a:bgClr>
              <a:schemeClr val="bg1"/>
            </a:bgClr>
          </a:pattFill>
          <a:ln>
            <a:solidFill>
              <a:srgbClr val="FF0000"/>
            </a:solidFill>
          </a:ln>
          <a:effectLst>
            <a:glow rad="101600">
              <a:schemeClr val="accent2">
                <a:satMod val="175000"/>
                <a:alpha val="40000"/>
              </a:schemeClr>
            </a:glow>
            <a:outerShdw blurRad="50800" dist="38100" dir="5400000" algn="t" rotWithShape="0">
              <a:prstClr val="black">
                <a:alpha val="40000"/>
              </a:prstClr>
            </a:outerShdw>
          </a:effectLst>
          <a:scene3d>
            <a:camera prst="perspectiveFront"/>
            <a:lightRig rig="threePt" dir="t"/>
          </a:scene3d>
          <a:sp3d>
            <a:bevelT w="139700" h="139700" prst="divot"/>
          </a:sp3d>
        </p:spPr>
        <p:style>
          <a:lnRef idx="1">
            <a:schemeClr val="accent1"/>
          </a:lnRef>
          <a:fillRef idx="2">
            <a:schemeClr val="accent1"/>
          </a:fillRef>
          <a:effectRef idx="1">
            <a:schemeClr val="accent1"/>
          </a:effectRef>
          <a:fontRef idx="minor">
            <a:schemeClr val="dk1"/>
          </a:fontRef>
        </p:style>
        <p:txBody>
          <a:bodyPr wrap="square">
            <a:spAutoFit/>
          </a:bodyPr>
          <a:lstStyle/>
          <a:p>
            <a:pPr>
              <a:buNone/>
            </a:pPr>
            <a:r>
              <a:rPr lang="en-US" dirty="0">
                <a:latin typeface="Times New Roman" pitchFamily="18" charset="0"/>
                <a:cs typeface="Times New Roman" pitchFamily="18" charset="0"/>
              </a:rPr>
              <a:t>    </a:t>
            </a:r>
            <a:r>
              <a:rPr lang="en-US" dirty="0">
                <a:solidFill>
                  <a:srgbClr val="FF0000"/>
                </a:solidFill>
                <a:latin typeface="Times New Roman" pitchFamily="18" charset="0"/>
                <a:cs typeface="Times New Roman" pitchFamily="18" charset="0"/>
              </a:rPr>
              <a:t> </a:t>
            </a:r>
            <a:r>
              <a:rPr lang="en-US" sz="3600" dirty="0">
                <a:solidFill>
                  <a:srgbClr val="FF0000"/>
                </a:solidFill>
                <a:latin typeface="Times New Roman" pitchFamily="18" charset="0"/>
                <a:cs typeface="Times New Roman" pitchFamily="18" charset="0"/>
              </a:rPr>
              <a:t>EKTA ENTERPRISES</a:t>
            </a:r>
          </a:p>
          <a:p>
            <a:pPr>
              <a:buNone/>
            </a:pPr>
            <a:r>
              <a:rPr lang="en-US" sz="3600" dirty="0">
                <a:solidFill>
                  <a:srgbClr val="002060"/>
                </a:solidFill>
                <a:latin typeface="Times New Roman" pitchFamily="18" charset="0"/>
                <a:cs typeface="Times New Roman" pitchFamily="18" charset="0"/>
              </a:rPr>
              <a:t> Started Business in 2006 </a:t>
            </a:r>
            <a:r>
              <a:rPr lang="en-US" dirty="0">
                <a:solidFill>
                  <a:schemeClr val="accent3">
                    <a:lumMod val="40000"/>
                    <a:lumOff val="60000"/>
                  </a:schemeClr>
                </a:solidFill>
                <a:latin typeface="Times New Roman" pitchFamily="18" charset="0"/>
                <a:cs typeface="Times New Roman" pitchFamily="18" charset="0"/>
              </a:rPr>
              <a:t> </a:t>
            </a:r>
          </a:p>
        </p:txBody>
      </p:sp>
      <p:pic>
        <p:nvPicPr>
          <p:cNvPr id="12289" name="Picture 1"/>
          <p:cNvPicPr>
            <a:picLocks noChangeAspect="1" noChangeArrowheads="1"/>
          </p:cNvPicPr>
          <p:nvPr/>
        </p:nvPicPr>
        <p:blipFill>
          <a:blip r:embed="rId2" cstate="print"/>
          <a:srcRect/>
          <a:stretch>
            <a:fillRect/>
          </a:stretch>
        </p:blipFill>
        <p:spPr bwMode="auto">
          <a:xfrm>
            <a:off x="3733800" y="193751"/>
            <a:ext cx="1676400" cy="1465065"/>
          </a:xfrm>
          <a:prstGeom prst="rect">
            <a:avLst/>
          </a:prstGeom>
          <a:ln>
            <a:solidFill>
              <a:srgbClr val="002060"/>
            </a:solidFill>
            <a:headEnd/>
            <a:tailEnd/>
          </a:ln>
          <a:effectLst>
            <a:glow rad="101600">
              <a:schemeClr val="accent2">
                <a:satMod val="175000"/>
                <a:alpha val="40000"/>
              </a:schemeClr>
            </a:glow>
            <a:outerShdw blurRad="57150" dist="38100" dir="5400000" algn="ctr" rotWithShape="0">
              <a:schemeClr val="accent1">
                <a:shade val="9000"/>
                <a:satMod val="105000"/>
                <a:alpha val="48000"/>
              </a:schemeClr>
            </a:outerShdw>
          </a:effectLst>
          <a:scene3d>
            <a:camera prst="orthographicFront"/>
            <a:lightRig rig="threePt" dir="t"/>
          </a:scene3d>
          <a:sp3d>
            <a:bevelT w="152400" h="50800" prst="softRound"/>
          </a:sp3d>
        </p:spPr>
        <p:style>
          <a:lnRef idx="1">
            <a:schemeClr val="accent1"/>
          </a:lnRef>
          <a:fillRef idx="2">
            <a:schemeClr val="accent1"/>
          </a:fillRef>
          <a:effectRef idx="1">
            <a:schemeClr val="accent1"/>
          </a:effectRef>
          <a:fontRef idx="minor">
            <a:schemeClr val="dk1"/>
          </a:fontRef>
        </p:style>
      </p:pic>
      <p:sp>
        <p:nvSpPr>
          <p:cNvPr id="6" name="Rectangle 5"/>
          <p:cNvSpPr/>
          <p:nvPr/>
        </p:nvSpPr>
        <p:spPr>
          <a:xfrm>
            <a:off x="228600" y="3505200"/>
            <a:ext cx="8680938" cy="3165231"/>
          </a:xfrm>
          <a:prstGeom prst="rect">
            <a:avLst/>
          </a:prstGeom>
          <a:ln>
            <a:solidFill>
              <a:srgbClr val="002060"/>
            </a:solidFill>
          </a:ln>
          <a:effectLst>
            <a:glow rad="139700">
              <a:schemeClr val="accent2">
                <a:satMod val="175000"/>
                <a:alpha val="40000"/>
              </a:schemeClr>
            </a:glow>
            <a:softEdge rad="12700"/>
          </a:effectLst>
        </p:spPr>
        <p:txBody>
          <a:bodyPr wrap="square">
            <a:spAutoFit/>
          </a:bodyPr>
          <a:lstStyle/>
          <a:p>
            <a:pPr algn="just"/>
            <a:r>
              <a:rPr lang="en-US" sz="1400" dirty="0">
                <a:latin typeface="Times New Roman" pitchFamily="18" charset="0"/>
                <a:cs typeface="Times New Roman" pitchFamily="18" charset="0"/>
              </a:rPr>
              <a:t>EKTA provides the high-quality welding &amp; brazing products that are second to none. It is our commitment to customer service that sets us apart from everyone else. We have a worldwide network that provides us the strength of sourcing best quality products from best suppliers all over the world with highly competitive prices.</a:t>
            </a:r>
          </a:p>
          <a:p>
            <a:pPr algn="just"/>
            <a:r>
              <a:rPr lang="en-US" sz="1400" dirty="0">
                <a:latin typeface="Times New Roman" pitchFamily="18" charset="0"/>
                <a:cs typeface="Times New Roman" pitchFamily="18" charset="0"/>
              </a:rPr>
              <a:t>Our customers face ever increasing competitive pressures and volatile business climates. Since product cost and on-time delivery are vital to success, many customers have learned that partnering with EKTA as their importer &amp; exporter gives them the competitive advantage, they need to reduce cost and improve their bottom line. Our customers, large or small, count on our ability to deliver products, information, and assistance in a timely manner. At EKTA, we are very responsive to our customer needs, which save your time and confusion, and assure the personal attention you deserve. We offer the flexibility to provide our customers with the product from they need to meet their unique specifications.</a:t>
            </a:r>
          </a:p>
          <a:p>
            <a:pPr algn="just"/>
            <a:r>
              <a:rPr lang="en-US" sz="1400" dirty="0">
                <a:latin typeface="Times New Roman" pitchFamily="18" charset="0"/>
                <a:cs typeface="Times New Roman" pitchFamily="18" charset="0"/>
              </a:rPr>
              <a:t>Professional competence, combined with high-quality products, has led us to our present position as one of the leading importers &amp; exporter of welding &amp; brazing Products in the Indian market. Owing to our efficient sales organization we have become exclusive world-renowned importer &amp; exporter of welding &amp; brazing consumables. We are committed to utilizing the latest advancements in technology to enhance our service, sales and distribution efforts.</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AutoShape 2" descr="Image result for https://www.capilla-gmbh.com log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9220" name="AutoShape 4" descr="Image result for https://www.capilla-gmbh.com log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 name="Picture 1" descr="C:\Users\hp\Pictures\ekta enterprises\messer.jpg"/>
          <p:cNvPicPr>
            <a:picLocks noChangeAspect="1" noChangeArrowheads="1"/>
          </p:cNvPicPr>
          <p:nvPr/>
        </p:nvPicPr>
        <p:blipFill>
          <a:blip r:embed="rId3" cstate="print"/>
          <a:srcRect/>
          <a:stretch>
            <a:fillRect/>
          </a:stretch>
        </p:blipFill>
        <p:spPr bwMode="auto">
          <a:xfrm>
            <a:off x="609600" y="1066800"/>
            <a:ext cx="2590800" cy="984308"/>
          </a:xfrm>
          <a:prstGeom prst="rect">
            <a:avLst/>
          </a:prstGeom>
          <a:noFill/>
          <a:ln>
            <a:solidFill>
              <a:srgbClr val="C00000"/>
            </a:solidFill>
          </a:ln>
          <a:effectLst>
            <a:glow rad="139700">
              <a:schemeClr val="accent5">
                <a:satMod val="175000"/>
                <a:alpha val="40000"/>
              </a:schemeClr>
            </a:glow>
            <a:outerShdw blurRad="50800" dist="38100" dir="2700000" algn="tl" rotWithShape="0">
              <a:prstClr val="black">
                <a:alpha val="40000"/>
              </a:prstClr>
            </a:outerShdw>
            <a:reflection blurRad="6350" stA="52000" endA="300" endPos="35000" dir="5400000" sy="-100000" algn="bl" rotWithShape="0"/>
            <a:softEdge rad="12700"/>
          </a:effectLst>
          <a:scene3d>
            <a:camera prst="orthographicFront"/>
            <a:lightRig rig="threePt" dir="t"/>
          </a:scene3d>
          <a:sp3d>
            <a:bevelT w="139700" prst="cross"/>
          </a:sp3d>
        </p:spPr>
      </p:pic>
      <p:sp>
        <p:nvSpPr>
          <p:cNvPr id="10" name="Rectangle 1"/>
          <p:cNvSpPr>
            <a:spLocks noChangeArrowheads="1"/>
          </p:cNvSpPr>
          <p:nvPr/>
        </p:nvSpPr>
        <p:spPr bwMode="auto">
          <a:xfrm>
            <a:off x="304800" y="152400"/>
            <a:ext cx="3962400" cy="584775"/>
          </a:xfrm>
          <a:prstGeom prst="rect">
            <a:avLst/>
          </a:prstGeom>
          <a:blipFill>
            <a:blip r:embed="rId4"/>
            <a:tile tx="0" ty="0" sx="100000" sy="100000" flip="none" algn="tl"/>
          </a:blipFill>
          <a:ln>
            <a:solidFill>
              <a:srgbClr val="C00000"/>
            </a:solidFill>
            <a:headEnd/>
            <a:tailEnd/>
          </a:ln>
          <a:effectLst>
            <a:glow rad="101600">
              <a:schemeClr val="accent5">
                <a:satMod val="175000"/>
                <a:alpha val="40000"/>
              </a:schemeClr>
            </a:glow>
            <a:outerShdw blurRad="57150" dist="38100" dir="5400000" algn="ctr" rotWithShape="0">
              <a:schemeClr val="accent3">
                <a:shade val="9000"/>
                <a:satMod val="105000"/>
                <a:alpha val="48000"/>
              </a:schemeClr>
            </a:outerShdw>
            <a:reflection blurRad="6350" stA="52000" endA="300" endPos="35000" dir="5400000" sy="-100000" algn="bl" rotWithShape="0"/>
          </a:effectLst>
          <a:scene3d>
            <a:camera prst="orthographicFront"/>
            <a:lightRig rig="threePt" dir="t"/>
          </a:scene3d>
          <a:sp3d>
            <a:bevelT w="152400" h="50800" prst="softRound"/>
          </a:sp3d>
        </p:spPr>
        <p:style>
          <a:lnRef idx="3">
            <a:schemeClr val="lt1"/>
          </a:lnRef>
          <a:fillRef idx="1">
            <a:schemeClr val="accent3"/>
          </a:fillRef>
          <a:effectRef idx="1">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Authorized Distributor</a:t>
            </a:r>
            <a:endParaRPr kumimoji="0" lang="en-US" sz="3200" b="0" i="0" u="none" strike="noStrike" cap="none" normalizeH="0" baseline="0" dirty="0">
              <a:ln>
                <a:noFill/>
              </a:ln>
              <a:solidFill>
                <a:schemeClr val="tx1"/>
              </a:solidFill>
              <a:effectLst/>
              <a:latin typeface="Times New Roman" pitchFamily="18" charset="0"/>
              <a:cs typeface="Times New Roman" pitchFamily="18" charset="0"/>
            </a:endParaRPr>
          </a:p>
        </p:txBody>
      </p:sp>
      <p:pic>
        <p:nvPicPr>
          <p:cNvPr id="9222" name="Picture 6" descr="Image result for messer products"/>
          <p:cNvPicPr>
            <a:picLocks noChangeAspect="1" noChangeArrowheads="1"/>
          </p:cNvPicPr>
          <p:nvPr/>
        </p:nvPicPr>
        <p:blipFill>
          <a:blip r:embed="rId5" cstate="print"/>
          <a:srcRect/>
          <a:stretch>
            <a:fillRect/>
          </a:stretch>
        </p:blipFill>
        <p:spPr bwMode="auto">
          <a:xfrm>
            <a:off x="457200" y="2362200"/>
            <a:ext cx="4876800" cy="1950720"/>
          </a:xfrm>
          <a:prstGeom prst="rect">
            <a:avLst/>
          </a:prstGeom>
          <a:noFill/>
          <a:effectLst>
            <a:glow rad="228600">
              <a:schemeClr val="accent1">
                <a:satMod val="175000"/>
                <a:alpha val="40000"/>
              </a:schemeClr>
            </a:glow>
          </a:effectLst>
          <a:scene3d>
            <a:camera prst="orthographicFront"/>
            <a:lightRig rig="threePt" dir="t"/>
          </a:scene3d>
          <a:sp3d>
            <a:bevelT w="139700" prst="cross"/>
          </a:sp3d>
        </p:spPr>
      </p:pic>
      <p:pic>
        <p:nvPicPr>
          <p:cNvPr id="9224" name="Picture 8" descr="Image result for messer products"/>
          <p:cNvPicPr>
            <a:picLocks noChangeAspect="1" noChangeArrowheads="1"/>
          </p:cNvPicPr>
          <p:nvPr/>
        </p:nvPicPr>
        <p:blipFill>
          <a:blip r:embed="rId6" cstate="print"/>
          <a:srcRect/>
          <a:stretch>
            <a:fillRect/>
          </a:stretch>
        </p:blipFill>
        <p:spPr bwMode="auto">
          <a:xfrm>
            <a:off x="4114800" y="4724400"/>
            <a:ext cx="1981200" cy="1981200"/>
          </a:xfrm>
          <a:prstGeom prst="rect">
            <a:avLst/>
          </a:prstGeom>
          <a:noFill/>
          <a:effectLst>
            <a:glow rad="228600">
              <a:schemeClr val="accent6">
                <a:satMod val="175000"/>
                <a:alpha val="40000"/>
              </a:schemeClr>
            </a:glow>
          </a:effectLst>
          <a:scene3d>
            <a:camera prst="orthographicFront"/>
            <a:lightRig rig="threePt" dir="t"/>
          </a:scene3d>
          <a:sp3d>
            <a:bevelT prst="slope"/>
          </a:sp3d>
        </p:spPr>
      </p:pic>
      <p:pic>
        <p:nvPicPr>
          <p:cNvPr id="9226" name="Picture 10" descr="Image result for messer products"/>
          <p:cNvPicPr>
            <a:picLocks noChangeAspect="1" noChangeArrowheads="1"/>
          </p:cNvPicPr>
          <p:nvPr/>
        </p:nvPicPr>
        <p:blipFill>
          <a:blip r:embed="rId7" cstate="print"/>
          <a:srcRect/>
          <a:stretch>
            <a:fillRect/>
          </a:stretch>
        </p:blipFill>
        <p:spPr bwMode="auto">
          <a:xfrm>
            <a:off x="6629400" y="1600200"/>
            <a:ext cx="2286000" cy="2295526"/>
          </a:xfrm>
          <a:prstGeom prst="rect">
            <a:avLst/>
          </a:prstGeom>
          <a:noFill/>
          <a:effectLst>
            <a:glow rad="63500">
              <a:schemeClr val="accent4">
                <a:satMod val="175000"/>
                <a:alpha val="40000"/>
              </a:schemeClr>
            </a:glow>
          </a:effectLst>
          <a:scene3d>
            <a:camera prst="orthographicFront"/>
            <a:lightRig rig="threePt" dir="t"/>
          </a:scene3d>
          <a:sp3d>
            <a:bevelT w="139700" prst="cross"/>
          </a:sp3d>
        </p:spPr>
      </p:pic>
      <p:sp>
        <p:nvSpPr>
          <p:cNvPr id="9228" name="AutoShape 12" descr="Image result for messer produc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9230" name="AutoShape 14" descr="Image result for messer produc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9232" name="Picture 16" descr="Image result for messer products"/>
          <p:cNvPicPr>
            <a:picLocks noChangeAspect="1" noChangeArrowheads="1"/>
          </p:cNvPicPr>
          <p:nvPr/>
        </p:nvPicPr>
        <p:blipFill>
          <a:blip r:embed="rId8" cstate="print"/>
          <a:srcRect/>
          <a:stretch>
            <a:fillRect/>
          </a:stretch>
        </p:blipFill>
        <p:spPr bwMode="auto">
          <a:xfrm>
            <a:off x="381000" y="4648200"/>
            <a:ext cx="2895600" cy="2038350"/>
          </a:xfrm>
          <a:prstGeom prst="rect">
            <a:avLst/>
          </a:prstGeom>
          <a:noFill/>
          <a:effectLst>
            <a:glow rad="228600">
              <a:schemeClr val="accent1">
                <a:satMod val="175000"/>
                <a:alpha val="40000"/>
              </a:schemeClr>
            </a:glow>
          </a:effectLst>
          <a:scene3d>
            <a:camera prst="orthographicFront"/>
            <a:lightRig rig="threePt" dir="t"/>
          </a:scene3d>
          <a:sp3d>
            <a:bevelT w="114300" prst="artDeco"/>
          </a:sp3d>
        </p:spPr>
      </p:pic>
      <p:pic>
        <p:nvPicPr>
          <p:cNvPr id="9234" name="Picture 18" descr="Image result for messer products"/>
          <p:cNvPicPr>
            <a:picLocks noChangeAspect="1" noChangeArrowheads="1"/>
          </p:cNvPicPr>
          <p:nvPr/>
        </p:nvPicPr>
        <p:blipFill>
          <a:blip r:embed="rId9" cstate="print"/>
          <a:srcRect/>
          <a:stretch>
            <a:fillRect/>
          </a:stretch>
        </p:blipFill>
        <p:spPr bwMode="auto">
          <a:xfrm>
            <a:off x="6705600" y="4114800"/>
            <a:ext cx="2133600" cy="2486026"/>
          </a:xfrm>
          <a:prstGeom prst="rect">
            <a:avLst/>
          </a:prstGeom>
          <a:noFill/>
          <a:effectLst>
            <a:glow rad="139700">
              <a:schemeClr val="accent6">
                <a:satMod val="175000"/>
                <a:alpha val="40000"/>
              </a:schemeClr>
            </a:glow>
          </a:effectLst>
          <a:scene3d>
            <a:camera prst="orthographicFront"/>
            <a:lightRig rig="threePt" dir="t"/>
          </a:scene3d>
          <a:sp3d>
            <a:bevelT prst="slope"/>
          </a:sp3d>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DD421-2B53-10E9-8348-AA2B6B618D04}"/>
              </a:ext>
            </a:extLst>
          </p:cNvPr>
          <p:cNvSpPr>
            <a:spLocks noGrp="1"/>
          </p:cNvSpPr>
          <p:nvPr>
            <p:ph type="title"/>
          </p:nvPr>
        </p:nvSpPr>
        <p:spPr>
          <a:xfrm>
            <a:off x="457200" y="152400"/>
            <a:ext cx="3505200" cy="457200"/>
          </a:xfrm>
          <a:blipFill>
            <a:blip r:embed="rId2"/>
            <a:tile tx="0" ty="0" sx="100000" sy="100000" flip="none" algn="tl"/>
          </a:blipFill>
          <a:ln>
            <a:noFill/>
          </a:ln>
          <a:effectLst>
            <a:glow rad="139700">
              <a:schemeClr val="accent3">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r>
              <a:rPr lang="en-US" sz="2400" dirty="0">
                <a:solidFill>
                  <a:schemeClr val="tx1"/>
                </a:solidFill>
                <a:effectLst>
                  <a:outerShdw blurRad="38100" dist="38100" dir="2700000" algn="tl">
                    <a:srgbClr val="000000">
                      <a:alpha val="43137"/>
                    </a:srgbClr>
                  </a:outerShdw>
                </a:effectLst>
                <a:latin typeface="Baskerville Old Face" panose="02020602080505020303" pitchFamily="18" charset="0"/>
              </a:rPr>
              <a:t>AUTHORISED</a:t>
            </a:r>
            <a:r>
              <a:rPr lang="en-US" sz="2400" dirty="0">
                <a:solidFill>
                  <a:schemeClr val="tx1"/>
                </a:solidFill>
                <a:latin typeface="Baskerville Old Face" panose="02020602080505020303" pitchFamily="18" charset="0"/>
              </a:rPr>
              <a:t> </a:t>
            </a:r>
            <a:r>
              <a:rPr lang="en-US" sz="2400" dirty="0">
                <a:solidFill>
                  <a:schemeClr val="tx1"/>
                </a:solidFill>
                <a:effectLst>
                  <a:outerShdw blurRad="38100" dist="38100" dir="2700000" algn="tl">
                    <a:srgbClr val="000000">
                      <a:alpha val="43137"/>
                    </a:srgbClr>
                  </a:outerShdw>
                </a:effectLst>
                <a:latin typeface="Baskerville Old Face" panose="02020602080505020303" pitchFamily="18" charset="0"/>
              </a:rPr>
              <a:t>DEALER</a:t>
            </a:r>
            <a:endParaRPr lang="en-IN" sz="2400" dirty="0">
              <a:solidFill>
                <a:schemeClr val="tx1"/>
              </a:solidFill>
              <a:effectLst>
                <a:outerShdw blurRad="38100" dist="38100" dir="2700000" algn="tl">
                  <a:srgbClr val="000000">
                    <a:alpha val="43137"/>
                  </a:srgbClr>
                </a:outerShdw>
              </a:effectLst>
              <a:latin typeface="Baskerville Old Face" panose="02020602080505020303" pitchFamily="18" charset="0"/>
            </a:endParaRPr>
          </a:p>
        </p:txBody>
      </p:sp>
      <p:pic>
        <p:nvPicPr>
          <p:cNvPr id="5" name="Content Placeholder 4">
            <a:extLst>
              <a:ext uri="{FF2B5EF4-FFF2-40B4-BE49-F238E27FC236}">
                <a16:creationId xmlns:a16="http://schemas.microsoft.com/office/drawing/2014/main" id="{5CC6BE7B-D443-6786-CCF1-5DD3882802D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85800" y="996696"/>
            <a:ext cx="1828800" cy="1060704"/>
          </a:xfrm>
          <a:ln>
            <a:solidFill>
              <a:srgbClr val="00FFFF"/>
            </a:solidFill>
          </a:ln>
          <a:effectLst>
            <a:glow rad="101600">
              <a:schemeClr val="accent4">
                <a:satMod val="175000"/>
                <a:alpha val="40000"/>
              </a:schemeClr>
            </a:glow>
          </a:effectLst>
        </p:spPr>
      </p:pic>
      <p:pic>
        <p:nvPicPr>
          <p:cNvPr id="13" name="Picture 12">
            <a:extLst>
              <a:ext uri="{FF2B5EF4-FFF2-40B4-BE49-F238E27FC236}">
                <a16:creationId xmlns:a16="http://schemas.microsoft.com/office/drawing/2014/main" id="{77D78BEF-1C2B-1B2C-BF1E-23AE2A7E155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55516" y="1864821"/>
            <a:ext cx="2983684" cy="2554779"/>
          </a:xfrm>
          <a:prstGeom prst="rect">
            <a:avLst/>
          </a:prstGeom>
          <a:ln>
            <a:solidFill>
              <a:srgbClr val="00B0F0"/>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slope"/>
          </a:sp3d>
        </p:spPr>
      </p:pic>
      <p:pic>
        <p:nvPicPr>
          <p:cNvPr id="15" name="Picture 14">
            <a:extLst>
              <a:ext uri="{FF2B5EF4-FFF2-40B4-BE49-F238E27FC236}">
                <a16:creationId xmlns:a16="http://schemas.microsoft.com/office/drawing/2014/main" id="{E15E6833-0427-E0A0-9609-ECAF7120743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200" y="2507829"/>
            <a:ext cx="2057400" cy="2597571"/>
          </a:xfrm>
          <a:prstGeom prst="rect">
            <a:avLst/>
          </a:prstGeom>
          <a:ln>
            <a:solidFill>
              <a:schemeClr val="accent3">
                <a:lumMod val="60000"/>
                <a:lumOff val="40000"/>
              </a:schemeClr>
            </a:solidFill>
          </a:ln>
          <a:effectLst>
            <a:glow rad="228600">
              <a:schemeClr val="accent3">
                <a:satMod val="175000"/>
                <a:alpha val="40000"/>
              </a:schemeClr>
            </a:glow>
          </a:effectLst>
          <a:scene3d>
            <a:camera prst="orthographicFront"/>
            <a:lightRig rig="threePt" dir="t"/>
          </a:scene3d>
          <a:sp3d>
            <a:bevelT w="139700" prst="cross"/>
          </a:sp3d>
        </p:spPr>
      </p:pic>
      <p:pic>
        <p:nvPicPr>
          <p:cNvPr id="17" name="Picture 16">
            <a:extLst>
              <a:ext uri="{FF2B5EF4-FFF2-40B4-BE49-F238E27FC236}">
                <a16:creationId xmlns:a16="http://schemas.microsoft.com/office/drawing/2014/main" id="{19308793-288D-8AC2-ED42-E64D53AD583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67400" y="4572000"/>
            <a:ext cx="2967091" cy="2119350"/>
          </a:xfrm>
          <a:prstGeom prst="rect">
            <a:avLst/>
          </a:prstGeom>
          <a:ln>
            <a:noFill/>
          </a:ln>
          <a:effectLst>
            <a:glow rad="63500">
              <a:schemeClr val="accent1">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114300" prst="hardEdge"/>
          </a:sp3d>
        </p:spPr>
      </p:pic>
      <p:pic>
        <p:nvPicPr>
          <p:cNvPr id="21" name="Picture 20">
            <a:extLst>
              <a:ext uri="{FF2B5EF4-FFF2-40B4-BE49-F238E27FC236}">
                <a16:creationId xmlns:a16="http://schemas.microsoft.com/office/drawing/2014/main" id="{E9CA093D-7AAA-BFAC-5AC3-434FD021BAA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71800" y="4724400"/>
            <a:ext cx="2266950" cy="2019300"/>
          </a:xfrm>
          <a:prstGeom prst="rect">
            <a:avLst/>
          </a:prstGeom>
          <a:ln>
            <a:solidFill>
              <a:schemeClr val="accent6"/>
            </a:solidFill>
          </a:ln>
          <a:scene3d>
            <a:camera prst="orthographicFront"/>
            <a:lightRig rig="threePt" dir="t"/>
          </a:scene3d>
          <a:sp3d>
            <a:bevelT prst="convex"/>
          </a:sp3d>
        </p:spPr>
      </p:pic>
      <p:pic>
        <p:nvPicPr>
          <p:cNvPr id="23" name="Picture 22">
            <a:extLst>
              <a:ext uri="{FF2B5EF4-FFF2-40B4-BE49-F238E27FC236}">
                <a16:creationId xmlns:a16="http://schemas.microsoft.com/office/drawing/2014/main" id="{6CA01217-169E-8C58-DE73-4D6C70C4310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9509" y="5492750"/>
            <a:ext cx="2075218" cy="1212850"/>
          </a:xfrm>
          <a:prstGeom prst="rect">
            <a:avLst/>
          </a:prstGeom>
          <a:ln>
            <a:solidFill>
              <a:srgbClr val="FF0000"/>
            </a:solidFill>
          </a:ln>
          <a:effectLst>
            <a:glow rad="101600">
              <a:schemeClr val="accent5">
                <a:satMod val="175000"/>
                <a:alpha val="40000"/>
              </a:schemeClr>
            </a:glow>
          </a:effectLst>
          <a:scene3d>
            <a:camera prst="orthographicFront"/>
            <a:lightRig rig="threePt" dir="t"/>
          </a:scene3d>
          <a:sp3d>
            <a:bevelT prst="slope"/>
          </a:sp3d>
        </p:spPr>
      </p:pic>
      <p:pic>
        <p:nvPicPr>
          <p:cNvPr id="25" name="Picture 24">
            <a:extLst>
              <a:ext uri="{FF2B5EF4-FFF2-40B4-BE49-F238E27FC236}">
                <a16:creationId xmlns:a16="http://schemas.microsoft.com/office/drawing/2014/main" id="{FE262364-5658-1C8F-5182-D772B4A1F77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048000" y="2647950"/>
            <a:ext cx="2466975" cy="1847850"/>
          </a:xfrm>
          <a:prstGeom prst="rect">
            <a:avLst/>
          </a:prstGeom>
          <a:ln>
            <a:solidFill>
              <a:schemeClr val="accent1">
                <a:lumMod val="75000"/>
              </a:schemeClr>
            </a:solidFill>
          </a:ln>
          <a:effectLst>
            <a:outerShdw blurRad="63500" sx="102000" sy="102000" algn="ctr" rotWithShape="0">
              <a:prstClr val="black">
                <a:alpha val="40000"/>
              </a:prstClr>
            </a:outerShdw>
          </a:effectLst>
          <a:scene3d>
            <a:camera prst="orthographicFront"/>
            <a:lightRig rig="threePt" dir="t"/>
          </a:scene3d>
          <a:sp3d>
            <a:bevelT prst="relaxedInset"/>
          </a:sp3d>
        </p:spPr>
      </p:pic>
    </p:spTree>
    <p:extLst>
      <p:ext uri="{BB962C8B-B14F-4D97-AF65-F5344CB8AC3E}">
        <p14:creationId xmlns:p14="http://schemas.microsoft.com/office/powerpoint/2010/main" val="1736244654"/>
      </p:ext>
    </p:extLst>
  </p:cSld>
  <p:clrMapOvr>
    <a:masterClrMapping/>
  </p:clrMapOvr>
  <p:transition spd="slow">
    <p:randomBar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C:\Users\hp\Pictures\ekta enterprises\xinrui.jpg"/>
          <p:cNvPicPr>
            <a:picLocks noChangeAspect="1" noChangeArrowheads="1"/>
          </p:cNvPicPr>
          <p:nvPr/>
        </p:nvPicPr>
        <p:blipFill>
          <a:blip r:embed="rId2" cstate="print"/>
          <a:srcRect/>
          <a:stretch>
            <a:fillRect/>
          </a:stretch>
        </p:blipFill>
        <p:spPr bwMode="auto">
          <a:xfrm>
            <a:off x="838200" y="1392555"/>
            <a:ext cx="2362200" cy="1122045"/>
          </a:xfrm>
          <a:prstGeom prst="rect">
            <a:avLst/>
          </a:prstGeom>
          <a:noFill/>
          <a:ln>
            <a:solidFill>
              <a:srgbClr val="FF0000"/>
            </a:solidFill>
          </a:ln>
          <a:effectLst>
            <a:glow rad="139700">
              <a:schemeClr val="accent2">
                <a:satMod val="175000"/>
                <a:alpha val="40000"/>
              </a:schemeClr>
            </a:glow>
            <a:outerShdw blurRad="50800" dist="38100" dir="5400000" algn="t" rotWithShape="0">
              <a:prstClr val="black">
                <a:alpha val="40000"/>
              </a:prstClr>
            </a:outerShdw>
          </a:effectLst>
          <a:scene3d>
            <a:camera prst="orthographicFront"/>
            <a:lightRig rig="threePt" dir="t"/>
          </a:scene3d>
          <a:sp3d>
            <a:bevelT w="152400" h="50800" prst="softRound"/>
          </a:sp3d>
        </p:spPr>
      </p:pic>
      <p:pic>
        <p:nvPicPr>
          <p:cNvPr id="4" name="Picture 3"/>
          <p:cNvPicPr>
            <a:picLocks noChangeAspect="1" noChangeArrowheads="1"/>
          </p:cNvPicPr>
          <p:nvPr/>
        </p:nvPicPr>
        <p:blipFill>
          <a:blip r:embed="rId3" cstate="print"/>
          <a:srcRect/>
          <a:stretch>
            <a:fillRect/>
          </a:stretch>
        </p:blipFill>
        <p:spPr bwMode="auto">
          <a:xfrm>
            <a:off x="228600" y="3048000"/>
            <a:ext cx="4267200" cy="3223809"/>
          </a:xfrm>
          <a:prstGeom prst="rect">
            <a:avLst/>
          </a:prstGeom>
          <a:noFill/>
          <a:ln w="9525">
            <a:noFill/>
            <a:miter lim="800000"/>
            <a:headEnd/>
            <a:tailEnd/>
          </a:ln>
          <a:effectLst>
            <a:glow rad="63500">
              <a:schemeClr val="accent5">
                <a:satMod val="175000"/>
                <a:alpha val="40000"/>
              </a:schemeClr>
            </a:glow>
          </a:effectLst>
          <a:scene3d>
            <a:camera prst="orthographicFront"/>
            <a:lightRig rig="threePt" dir="t"/>
          </a:scene3d>
          <a:sp3d>
            <a:bevelT prst="slope"/>
          </a:sp3d>
        </p:spPr>
      </p:pic>
      <p:pic>
        <p:nvPicPr>
          <p:cNvPr id="1026" name="Picture 2" descr="Image result for xinrui flux"/>
          <p:cNvPicPr>
            <a:picLocks noChangeAspect="1" noChangeArrowheads="1"/>
          </p:cNvPicPr>
          <p:nvPr/>
        </p:nvPicPr>
        <p:blipFill>
          <a:blip r:embed="rId4" cstate="print"/>
          <a:srcRect/>
          <a:stretch>
            <a:fillRect/>
          </a:stretch>
        </p:blipFill>
        <p:spPr bwMode="auto">
          <a:xfrm>
            <a:off x="4800600" y="3688079"/>
            <a:ext cx="3095044" cy="2636521"/>
          </a:xfrm>
          <a:prstGeom prst="rect">
            <a:avLst/>
          </a:prstGeom>
          <a:noFill/>
          <a:effectLst>
            <a:glow rad="63500">
              <a:schemeClr val="accent5">
                <a:satMod val="175000"/>
                <a:alpha val="40000"/>
              </a:schemeClr>
            </a:glow>
          </a:effectLst>
          <a:scene3d>
            <a:camera prst="orthographicFront"/>
            <a:lightRig rig="threePt" dir="t"/>
          </a:scene3d>
          <a:sp3d>
            <a:bevelT prst="angle"/>
          </a:sp3d>
        </p:spPr>
      </p:pic>
      <p:sp>
        <p:nvSpPr>
          <p:cNvPr id="7" name="Rectangle 1"/>
          <p:cNvSpPr>
            <a:spLocks noChangeArrowheads="1"/>
          </p:cNvSpPr>
          <p:nvPr/>
        </p:nvSpPr>
        <p:spPr bwMode="auto">
          <a:xfrm>
            <a:off x="228600" y="533400"/>
            <a:ext cx="3962400" cy="584775"/>
          </a:xfrm>
          <a:prstGeom prst="rect">
            <a:avLst/>
          </a:prstGeom>
          <a:blipFill>
            <a:blip r:embed="rId5"/>
            <a:tile tx="0" ty="0" sx="100000" sy="100000" flip="none" algn="tl"/>
          </a:blipFill>
          <a:ln>
            <a:solidFill>
              <a:srgbClr val="C00000"/>
            </a:solidFill>
            <a:headEnd/>
            <a:tailEnd/>
          </a:ln>
          <a:effectLst>
            <a:glow rad="63500">
              <a:schemeClr val="accent3">
                <a:satMod val="175000"/>
                <a:alpha val="40000"/>
              </a:schemeClr>
            </a:glow>
            <a:outerShdw blurRad="57150" dist="38100" dir="5400000" algn="ctr" rotWithShape="0">
              <a:schemeClr val="accent3">
                <a:shade val="9000"/>
                <a:satMod val="105000"/>
                <a:alpha val="48000"/>
              </a:schemeClr>
            </a:outerShdw>
          </a:effectLst>
          <a:scene3d>
            <a:camera prst="orthographicFront"/>
            <a:lightRig rig="threePt" dir="t"/>
          </a:scene3d>
          <a:sp3d>
            <a:bevelT prst="convex"/>
          </a:sp3d>
        </p:spPr>
        <p:style>
          <a:lnRef idx="3">
            <a:schemeClr val="lt1"/>
          </a:lnRef>
          <a:fillRef idx="1">
            <a:schemeClr val="accent3"/>
          </a:fillRef>
          <a:effectRef idx="1">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Authorized Distributor</a:t>
            </a:r>
            <a:endParaRPr kumimoji="0" lang="en-US" sz="3200" b="0" i="0" u="none" strike="noStrike" cap="none" normalizeH="0" baseline="0" dirty="0">
              <a:ln>
                <a:noFill/>
              </a:ln>
              <a:solidFill>
                <a:schemeClr val="tx1"/>
              </a:solidFill>
              <a:effectLst/>
              <a:latin typeface="Times New Roman" pitchFamily="18" charset="0"/>
              <a:cs typeface="Times New Roman" pitchFamily="18" charset="0"/>
            </a:endParaRPr>
          </a:p>
        </p:txBody>
      </p:sp>
      <p:pic>
        <p:nvPicPr>
          <p:cNvPr id="8" name="Picture 7">
            <a:extLst>
              <a:ext uri="{FF2B5EF4-FFF2-40B4-BE49-F238E27FC236}">
                <a16:creationId xmlns:a16="http://schemas.microsoft.com/office/drawing/2014/main" id="{93B22507-960D-212A-A084-EFE7C8231EA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25156" y="1487249"/>
            <a:ext cx="2637844" cy="2017951"/>
          </a:xfrm>
          <a:prstGeom prst="rect">
            <a:avLst/>
          </a:prstGeom>
          <a:ln>
            <a:solidFill>
              <a:schemeClr val="tx2">
                <a:lumMod val="60000"/>
                <a:lumOff val="40000"/>
              </a:schemeClr>
            </a:solidFill>
          </a:ln>
          <a:effectLst>
            <a:glow rad="63500">
              <a:schemeClr val="accent5">
                <a:satMod val="175000"/>
                <a:alpha val="40000"/>
              </a:schemeClr>
            </a:glow>
          </a:effectLst>
          <a:scene3d>
            <a:camera prst="orthographicFront"/>
            <a:lightRig rig="threePt" dir="t"/>
          </a:scene3d>
          <a:sp3d>
            <a:bevelT w="139700" prst="cross"/>
          </a:sp3d>
        </p:spPr>
      </p:pic>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8" descr="http://www.dgtw.co.kr/eng/images/sub_slid/sub_slid01.png">
            <a:extLst>
              <a:ext uri="{FF2B5EF4-FFF2-40B4-BE49-F238E27FC236}">
                <a16:creationId xmlns:a16="http://schemas.microsoft.com/office/drawing/2014/main" id="{DF328386-479F-79A6-EC42-49275530545F}"/>
              </a:ext>
            </a:extLst>
          </p:cNvPr>
          <p:cNvPicPr>
            <a:picLocks noChangeAspect="1" noChangeArrowheads="1"/>
          </p:cNvPicPr>
          <p:nvPr/>
        </p:nvPicPr>
        <p:blipFill>
          <a:blip r:embed="rId2" cstate="print"/>
          <a:srcRect/>
          <a:stretch>
            <a:fillRect/>
          </a:stretch>
        </p:blipFill>
        <p:spPr bwMode="auto">
          <a:xfrm>
            <a:off x="152400" y="5257800"/>
            <a:ext cx="5228167" cy="1447800"/>
          </a:xfrm>
          <a:prstGeom prst="rect">
            <a:avLst/>
          </a:prstGeom>
          <a:noFill/>
          <a:effectLst>
            <a:glow rad="101600">
              <a:schemeClr val="accent6">
                <a:satMod val="175000"/>
                <a:alpha val="40000"/>
              </a:schemeClr>
            </a:glow>
          </a:effectLst>
          <a:scene3d>
            <a:camera prst="orthographicFront"/>
            <a:lightRig rig="threePt" dir="t"/>
          </a:scene3d>
          <a:sp3d>
            <a:bevelT w="152400" h="50800" prst="softRound"/>
          </a:sp3d>
        </p:spPr>
      </p:pic>
      <p:pic>
        <p:nvPicPr>
          <p:cNvPr id="3" name="Picture 2" descr="C:\Users\hp\Desktop\apparatus_pic01.jpg">
            <a:extLst>
              <a:ext uri="{FF2B5EF4-FFF2-40B4-BE49-F238E27FC236}">
                <a16:creationId xmlns:a16="http://schemas.microsoft.com/office/drawing/2014/main" id="{05939397-4505-2AC3-0535-64E1F320B11A}"/>
              </a:ext>
            </a:extLst>
          </p:cNvPr>
          <p:cNvPicPr/>
          <p:nvPr/>
        </p:nvPicPr>
        <p:blipFill>
          <a:blip r:embed="rId3" cstate="print"/>
          <a:srcRect/>
          <a:stretch>
            <a:fillRect/>
          </a:stretch>
        </p:blipFill>
        <p:spPr bwMode="auto">
          <a:xfrm>
            <a:off x="5715000" y="5334000"/>
            <a:ext cx="3124200" cy="1371600"/>
          </a:xfrm>
          <a:prstGeom prst="rect">
            <a:avLst/>
          </a:prstGeom>
          <a:noFill/>
          <a:ln w="9525">
            <a:noFill/>
            <a:miter lim="800000"/>
            <a:headEnd/>
            <a:tailEnd/>
          </a:ln>
          <a:effectLst>
            <a:glow rad="139700">
              <a:schemeClr val="accent2">
                <a:satMod val="175000"/>
                <a:alpha val="40000"/>
              </a:schemeClr>
            </a:glow>
          </a:effectLst>
          <a:scene3d>
            <a:camera prst="orthographicFront"/>
            <a:lightRig rig="threePt" dir="t"/>
          </a:scene3d>
          <a:sp3d>
            <a:bevelT prst="slope"/>
          </a:sp3d>
        </p:spPr>
      </p:pic>
      <p:sp>
        <p:nvSpPr>
          <p:cNvPr id="4" name="Rectangle 3">
            <a:extLst>
              <a:ext uri="{FF2B5EF4-FFF2-40B4-BE49-F238E27FC236}">
                <a16:creationId xmlns:a16="http://schemas.microsoft.com/office/drawing/2014/main" id="{AC1708F0-603B-771E-FE77-2EDF4F2E7944}"/>
              </a:ext>
            </a:extLst>
          </p:cNvPr>
          <p:cNvSpPr/>
          <p:nvPr/>
        </p:nvSpPr>
        <p:spPr>
          <a:xfrm>
            <a:off x="533401" y="304800"/>
            <a:ext cx="3276600" cy="461665"/>
          </a:xfrm>
          <a:prstGeom prst="rect">
            <a:avLst/>
          </a:prstGeom>
          <a:blipFill>
            <a:blip r:embed="rId4"/>
            <a:tile tx="0" ty="0" sx="100000" sy="100000" flip="none" algn="tl"/>
          </a:blipFill>
          <a:ln>
            <a:solidFill>
              <a:schemeClr val="tx2">
                <a:lumMod val="60000"/>
                <a:lumOff val="40000"/>
              </a:schemeClr>
            </a:solidFill>
          </a:ln>
          <a:effectLst>
            <a:glow rad="63500">
              <a:schemeClr val="accent3">
                <a:satMod val="175000"/>
                <a:alpha val="40000"/>
              </a:schemeClr>
            </a:glow>
          </a:effectLst>
          <a:scene3d>
            <a:camera prst="orthographicFront"/>
            <a:lightRig rig="threePt" dir="t"/>
          </a:scene3d>
          <a:sp3d>
            <a:bevelT w="101600" prst="riblet"/>
          </a:sp3d>
        </p:spPr>
        <p:txBody>
          <a:bodyPr wrap="square" lIns="91440" tIns="45720" rIns="91440" bIns="45720">
            <a:spAutoFit/>
          </a:bodyPr>
          <a:lstStyle/>
          <a:p>
            <a:pPr algn="ctr"/>
            <a:r>
              <a:rPr lang="en-US" sz="2400" dirty="0">
                <a:ln w="0"/>
                <a:effectLst>
                  <a:reflection blurRad="6350" stA="53000" endA="300" endPos="35500" dir="5400000" sy="-90000" algn="bl" rotWithShape="0"/>
                </a:effectLst>
              </a:rPr>
              <a:t>AUTHORISED DEALER</a:t>
            </a:r>
            <a:endParaRPr lang="en-US" sz="2400" b="0" cap="none" spc="0" dirty="0">
              <a:ln w="0"/>
              <a:effectLst>
                <a:reflection blurRad="6350" stA="53000" endA="300" endPos="35500" dir="5400000" sy="-90000" algn="bl" rotWithShape="0"/>
              </a:effectLst>
            </a:endParaRPr>
          </a:p>
        </p:txBody>
      </p:sp>
      <p:sp>
        <p:nvSpPr>
          <p:cNvPr id="7" name="Rectangle 6">
            <a:extLst>
              <a:ext uri="{FF2B5EF4-FFF2-40B4-BE49-F238E27FC236}">
                <a16:creationId xmlns:a16="http://schemas.microsoft.com/office/drawing/2014/main" id="{72177895-13B3-0B85-300B-85930E898A6C}"/>
              </a:ext>
            </a:extLst>
          </p:cNvPr>
          <p:cNvSpPr/>
          <p:nvPr/>
        </p:nvSpPr>
        <p:spPr>
          <a:xfrm>
            <a:off x="304800" y="914400"/>
            <a:ext cx="3847528" cy="646331"/>
          </a:xfrm>
          <a:prstGeom prst="rect">
            <a:avLst/>
          </a:prstGeom>
          <a:noFill/>
          <a:scene3d>
            <a:camera prst="orthographicFront"/>
            <a:lightRig rig="threePt" dir="t"/>
          </a:scene3d>
          <a:sp3d>
            <a:bevelT prst="relaxedInset"/>
          </a:sp3d>
        </p:spPr>
        <p:txBody>
          <a:bodyPr wrap="square" lIns="91440" tIns="45720" rIns="91440" bIns="45720">
            <a:spAutoFit/>
          </a:bodyPr>
          <a:lstStyle/>
          <a:p>
            <a:pPr algn="ctr"/>
            <a:r>
              <a:rPr lang="en-US" sz="3600" b="1" cap="none" spc="50" dirty="0">
                <a:ln w="9525" cmpd="sng">
                  <a:solidFill>
                    <a:sysClr val="windowText" lastClr="000000"/>
                  </a:solidFill>
                  <a:prstDash val="solid"/>
                </a:ln>
                <a:solidFill>
                  <a:srgbClr val="FF0000"/>
                </a:solidFill>
                <a:effectLst>
                  <a:glow rad="38100">
                    <a:schemeClr val="accent1">
                      <a:alpha val="40000"/>
                    </a:schemeClr>
                  </a:glow>
                </a:effectLst>
              </a:rPr>
              <a:t>HYDROX (KORIA)</a:t>
            </a:r>
          </a:p>
        </p:txBody>
      </p:sp>
      <p:pic>
        <p:nvPicPr>
          <p:cNvPr id="9" name="Picture 8">
            <a:extLst>
              <a:ext uri="{FF2B5EF4-FFF2-40B4-BE49-F238E27FC236}">
                <a16:creationId xmlns:a16="http://schemas.microsoft.com/office/drawing/2014/main" id="{7CE428BD-F790-DCBB-78C7-F9292880E7B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9844" y="1828800"/>
            <a:ext cx="3619500" cy="1266825"/>
          </a:xfrm>
          <a:prstGeom prst="rect">
            <a:avLst/>
          </a:prstGeom>
          <a:effectLst>
            <a:glow rad="139700">
              <a:schemeClr val="accent6">
                <a:satMod val="175000"/>
                <a:alpha val="40000"/>
              </a:schemeClr>
            </a:glow>
            <a:outerShdw blurRad="63500" sx="102000" sy="102000" algn="ctr" rotWithShape="0">
              <a:prstClr val="black">
                <a:alpha val="40000"/>
              </a:prstClr>
            </a:outerShdw>
          </a:effectLst>
          <a:scene3d>
            <a:camera prst="orthographicFront"/>
            <a:lightRig rig="threePt" dir="t"/>
          </a:scene3d>
          <a:sp3d>
            <a:bevelT prst="relaxedInset"/>
          </a:sp3d>
        </p:spPr>
      </p:pic>
      <p:pic>
        <p:nvPicPr>
          <p:cNvPr id="13" name="Picture 12">
            <a:extLst>
              <a:ext uri="{FF2B5EF4-FFF2-40B4-BE49-F238E27FC236}">
                <a16:creationId xmlns:a16="http://schemas.microsoft.com/office/drawing/2014/main" id="{AAD79EE8-2B6C-7DF4-09A5-649D172DACE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48200" y="1466850"/>
            <a:ext cx="1724025" cy="2647950"/>
          </a:xfrm>
          <a:prstGeom prst="rect">
            <a:avLst/>
          </a:prstGeom>
          <a:ln>
            <a:solidFill>
              <a:srgbClr val="FFFF00"/>
            </a:solidFill>
          </a:ln>
          <a:effectLst>
            <a:glow rad="139700">
              <a:schemeClr val="accent6">
                <a:satMod val="175000"/>
                <a:alpha val="40000"/>
              </a:schemeClr>
            </a:glow>
          </a:effectLst>
          <a:scene3d>
            <a:camera prst="orthographicFront"/>
            <a:lightRig rig="threePt" dir="t"/>
          </a:scene3d>
          <a:sp3d>
            <a:bevelT w="139700" prst="cross"/>
          </a:sp3d>
        </p:spPr>
      </p:pic>
      <p:pic>
        <p:nvPicPr>
          <p:cNvPr id="6" name="Picture 5">
            <a:extLst>
              <a:ext uri="{FF2B5EF4-FFF2-40B4-BE49-F238E27FC236}">
                <a16:creationId xmlns:a16="http://schemas.microsoft.com/office/drawing/2014/main" id="{6E3F5FE2-1F17-3739-2324-DCEDD62B067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99470" y="3346205"/>
            <a:ext cx="867013" cy="1676400"/>
          </a:xfrm>
          <a:prstGeom prst="rect">
            <a:avLst/>
          </a:prstGeom>
          <a:effectLst>
            <a:glow rad="101600">
              <a:schemeClr val="accent2">
                <a:satMod val="175000"/>
                <a:alpha val="40000"/>
              </a:schemeClr>
            </a:glow>
          </a:effectLst>
          <a:scene3d>
            <a:camera prst="orthographicFront"/>
            <a:lightRig rig="threePt" dir="t"/>
          </a:scene3d>
          <a:sp3d>
            <a:bevelT prst="convex"/>
          </a:sp3d>
        </p:spPr>
      </p:pic>
    </p:spTree>
    <p:extLst>
      <p:ext uri="{BB962C8B-B14F-4D97-AF65-F5344CB8AC3E}">
        <p14:creationId xmlns:p14="http://schemas.microsoft.com/office/powerpoint/2010/main" val="500261398"/>
      </p:ext>
    </p:extLst>
  </p:cSld>
  <p:clrMapOvr>
    <a:masterClrMapping/>
  </p:clrMapOvr>
  <p:transition spd="slow">
    <p:randomBar dir="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685800" y="177225"/>
            <a:ext cx="3962400" cy="584775"/>
          </a:xfrm>
          <a:prstGeom prst="rect">
            <a:avLst/>
          </a:prstGeom>
          <a:blipFill>
            <a:blip r:embed="rId2"/>
            <a:tile tx="0" ty="0" sx="100000" sy="100000" flip="none" algn="tl"/>
          </a:blipFill>
          <a:ln>
            <a:solidFill>
              <a:srgbClr val="C00000"/>
            </a:solidFill>
            <a:headEnd/>
            <a:tailEnd/>
          </a:ln>
          <a:effectLst>
            <a:glow rad="101600">
              <a:schemeClr val="accent3">
                <a:satMod val="175000"/>
                <a:alpha val="40000"/>
              </a:schemeClr>
            </a:glow>
            <a:outerShdw blurRad="57150" dist="38100" dir="5400000" algn="ctr" rotWithShape="0">
              <a:schemeClr val="accent3">
                <a:shade val="9000"/>
                <a:satMod val="105000"/>
                <a:alpha val="48000"/>
              </a:schemeClr>
            </a:outerShdw>
          </a:effectLst>
          <a:scene3d>
            <a:camera prst="orthographicFront"/>
            <a:lightRig rig="threePt" dir="t"/>
          </a:scene3d>
          <a:sp3d>
            <a:bevelT prst="angle"/>
          </a:sp3d>
        </p:spPr>
        <p:style>
          <a:lnRef idx="3">
            <a:schemeClr val="lt1"/>
          </a:lnRef>
          <a:fillRef idx="1">
            <a:schemeClr val="accent3"/>
          </a:fillRef>
          <a:effectRef idx="1">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Authorized Distributor</a:t>
            </a:r>
            <a:endParaRPr kumimoji="0" lang="en-US" sz="3200" b="0" i="0" u="none" strike="noStrike" cap="none" normalizeH="0" baseline="0" dirty="0">
              <a:ln>
                <a:noFill/>
              </a:ln>
              <a:solidFill>
                <a:schemeClr val="tx1"/>
              </a:solidFill>
              <a:effectLst/>
              <a:latin typeface="Times New Roman" pitchFamily="18" charset="0"/>
              <a:cs typeface="Times New Roman" pitchFamily="18" charset="0"/>
            </a:endParaRPr>
          </a:p>
        </p:txBody>
      </p:sp>
      <p:pic>
        <p:nvPicPr>
          <p:cNvPr id="9" name="Picture 10"/>
          <p:cNvPicPr>
            <a:picLocks noChangeAspect="1" noChangeArrowheads="1"/>
          </p:cNvPicPr>
          <p:nvPr/>
        </p:nvPicPr>
        <p:blipFill>
          <a:blip r:embed="rId3" cstate="print"/>
          <a:srcRect/>
          <a:stretch>
            <a:fillRect/>
          </a:stretch>
        </p:blipFill>
        <p:spPr bwMode="auto">
          <a:xfrm>
            <a:off x="863600" y="4419600"/>
            <a:ext cx="3556000" cy="2133600"/>
          </a:xfrm>
          <a:prstGeom prst="rect">
            <a:avLst/>
          </a:prstGeom>
          <a:noFill/>
          <a:ln w="9525">
            <a:noFill/>
            <a:miter lim="800000"/>
            <a:headEnd/>
            <a:tailEnd/>
          </a:ln>
          <a:effectLst>
            <a:glow rad="139700">
              <a:schemeClr val="accent2">
                <a:satMod val="175000"/>
                <a:alpha val="40000"/>
              </a:schemeClr>
            </a:glow>
          </a:effectLst>
          <a:scene3d>
            <a:camera prst="orthographicFront"/>
            <a:lightRig rig="threePt" dir="t"/>
          </a:scene3d>
          <a:sp3d>
            <a:bevelT w="101600" prst="riblet"/>
          </a:sp3d>
        </p:spPr>
      </p:pic>
      <p:pic>
        <p:nvPicPr>
          <p:cNvPr id="10242" name="Picture 2" descr="http://ekta-ent.com/images/ARC%20WELDING%20ELECTRODS.gif"/>
          <p:cNvPicPr>
            <a:picLocks noChangeAspect="1" noChangeArrowheads="1"/>
          </p:cNvPicPr>
          <p:nvPr/>
        </p:nvPicPr>
        <p:blipFill>
          <a:blip r:embed="rId4" cstate="print"/>
          <a:srcRect/>
          <a:stretch>
            <a:fillRect/>
          </a:stretch>
        </p:blipFill>
        <p:spPr bwMode="auto">
          <a:xfrm>
            <a:off x="1524000" y="2286000"/>
            <a:ext cx="2286000" cy="1981200"/>
          </a:xfrm>
          <a:prstGeom prst="rect">
            <a:avLst/>
          </a:prstGeom>
          <a:noFill/>
          <a:effectLst>
            <a:glow rad="139700">
              <a:schemeClr val="accent1">
                <a:satMod val="175000"/>
                <a:alpha val="40000"/>
              </a:schemeClr>
            </a:glow>
          </a:effectLst>
          <a:scene3d>
            <a:camera prst="orthographicFront"/>
            <a:lightRig rig="threePt" dir="t"/>
          </a:scene3d>
          <a:sp3d>
            <a:bevelT prst="relaxedInset"/>
          </a:sp3d>
        </p:spPr>
      </p:pic>
      <p:sp>
        <p:nvSpPr>
          <p:cNvPr id="11266" name="AutoShape 2" descr="Image result for https://www.capilla-gmbh.com log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5602" name="Picture 2" descr="C:\Users\hp\Desktop\CAPILLA\home_logo_engl.png"/>
          <p:cNvPicPr>
            <a:picLocks noChangeAspect="1" noChangeArrowheads="1"/>
          </p:cNvPicPr>
          <p:nvPr/>
        </p:nvPicPr>
        <p:blipFill>
          <a:blip r:embed="rId5" cstate="print"/>
          <a:srcRect/>
          <a:stretch>
            <a:fillRect/>
          </a:stretch>
        </p:blipFill>
        <p:spPr bwMode="auto">
          <a:xfrm>
            <a:off x="1524000" y="1003409"/>
            <a:ext cx="2362200" cy="1130191"/>
          </a:xfrm>
          <a:prstGeom prst="rect">
            <a:avLst/>
          </a:prstGeom>
          <a:noFill/>
          <a:effectLst>
            <a:glow rad="63500">
              <a:schemeClr val="accent2">
                <a:satMod val="175000"/>
                <a:alpha val="40000"/>
              </a:schemeClr>
            </a:glow>
          </a:effectLst>
          <a:scene3d>
            <a:camera prst="orthographicFront"/>
            <a:lightRig rig="threePt" dir="t"/>
          </a:scene3d>
          <a:sp3d>
            <a:bevelT w="152400" h="50800" prst="softRound"/>
          </a:sp3d>
        </p:spPr>
      </p:pic>
      <p:pic>
        <p:nvPicPr>
          <p:cNvPr id="25603" name="Picture 3" descr="C:\Users\hp\Desktop\CAPILLA\download.jpg"/>
          <p:cNvPicPr>
            <a:picLocks noChangeAspect="1" noChangeArrowheads="1"/>
          </p:cNvPicPr>
          <p:nvPr/>
        </p:nvPicPr>
        <p:blipFill>
          <a:blip r:embed="rId6" cstate="print"/>
          <a:srcRect/>
          <a:stretch>
            <a:fillRect/>
          </a:stretch>
        </p:blipFill>
        <p:spPr bwMode="auto">
          <a:xfrm>
            <a:off x="4800600" y="4343400"/>
            <a:ext cx="3500438" cy="2286000"/>
          </a:xfrm>
          <a:prstGeom prst="rect">
            <a:avLst/>
          </a:prstGeom>
          <a:noFill/>
          <a:effectLst>
            <a:glow rad="139700">
              <a:schemeClr val="accent3">
                <a:satMod val="175000"/>
                <a:alpha val="40000"/>
              </a:schemeClr>
            </a:glow>
          </a:effectLst>
          <a:scene3d>
            <a:camera prst="orthographicFront"/>
            <a:lightRig rig="threePt" dir="t"/>
          </a:scene3d>
          <a:sp3d>
            <a:bevelT prst="slope"/>
          </a:sp3d>
        </p:spPr>
      </p:pic>
      <p:pic>
        <p:nvPicPr>
          <p:cNvPr id="10" name="Picture 9" descr="https://www.capilla-gmbh.com/wp-content/uploads/EUROBlech.jpg"/>
          <p:cNvPicPr/>
          <p:nvPr/>
        </p:nvPicPr>
        <p:blipFill>
          <a:blip r:embed="rId7" cstate="print"/>
          <a:srcRect/>
          <a:stretch>
            <a:fillRect/>
          </a:stretch>
        </p:blipFill>
        <p:spPr bwMode="auto">
          <a:xfrm>
            <a:off x="4648200" y="2133600"/>
            <a:ext cx="2667000" cy="1981200"/>
          </a:xfrm>
          <a:prstGeom prst="rect">
            <a:avLst/>
          </a:prstGeom>
          <a:noFill/>
          <a:ln w="9525">
            <a:noFill/>
            <a:miter lim="800000"/>
            <a:headEnd/>
            <a:tailEnd/>
          </a:ln>
          <a:effectLst>
            <a:glow rad="63500">
              <a:schemeClr val="accent5">
                <a:satMod val="175000"/>
                <a:alpha val="40000"/>
              </a:schemeClr>
            </a:glow>
          </a:effectLst>
          <a:scene3d>
            <a:camera prst="orthographicFront"/>
            <a:lightRig rig="threePt" dir="t"/>
          </a:scene3d>
          <a:sp3d>
            <a:bevelT w="139700" prst="cross"/>
          </a:sp3d>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87C2066-F0C3-99AF-80C1-5F7D3962FDF5}"/>
              </a:ext>
            </a:extLst>
          </p:cNvPr>
          <p:cNvSpPr/>
          <p:nvPr/>
        </p:nvSpPr>
        <p:spPr>
          <a:xfrm>
            <a:off x="533400" y="224135"/>
            <a:ext cx="3537315" cy="461665"/>
          </a:xfrm>
          <a:prstGeom prst="rect">
            <a:avLst/>
          </a:prstGeom>
          <a:blipFill>
            <a:blip r:embed="rId2"/>
            <a:tile tx="0" ty="0" sx="100000" sy="100000" flip="none" algn="tl"/>
          </a:blipFill>
          <a:ln/>
          <a:effectLst>
            <a:glow rad="63500">
              <a:schemeClr val="accent4">
                <a:satMod val="175000"/>
                <a:alpha val="40000"/>
              </a:schemeClr>
            </a:glow>
            <a:outerShdw blurRad="57150" dist="38100" dir="5400000" algn="ctr" rotWithShape="0">
              <a:schemeClr val="accent2">
                <a:shade val="9000"/>
                <a:satMod val="105000"/>
                <a:alpha val="48000"/>
              </a:schemeClr>
            </a:outerShdw>
          </a:effectLst>
          <a:scene3d>
            <a:camera prst="orthographicFront"/>
            <a:lightRig rig="threePt" dir="t"/>
          </a:scene3d>
          <a:sp3d>
            <a:bevelT w="114300" prst="artDeco"/>
          </a:sp3d>
        </p:spPr>
        <p:style>
          <a:lnRef idx="1">
            <a:schemeClr val="accent2"/>
          </a:lnRef>
          <a:fillRef idx="2">
            <a:schemeClr val="accent2"/>
          </a:fillRef>
          <a:effectRef idx="1">
            <a:schemeClr val="accent2"/>
          </a:effectRef>
          <a:fontRef idx="minor">
            <a:schemeClr val="dk1"/>
          </a:fontRef>
        </p:style>
        <p:txBody>
          <a:bodyPr wrap="none" lIns="91440" tIns="45720" rIns="91440" bIns="45720">
            <a:spAutoFit/>
          </a:bodyPr>
          <a:lstStyle/>
          <a:p>
            <a:pPr algn="ctr"/>
            <a:r>
              <a:rPr lang="en-US" sz="2400" b="1" cap="none" spc="0" dirty="0">
                <a:ln w="13462">
                  <a:solidFill>
                    <a:schemeClr val="bg1"/>
                  </a:solidFill>
                  <a:prstDash val="solid"/>
                </a:ln>
                <a:solidFill>
                  <a:schemeClr val="tx1"/>
                </a:solidFill>
                <a:effectLst>
                  <a:outerShdw dist="38100" dir="2700000" algn="bl" rotWithShape="0">
                    <a:schemeClr val="accent5"/>
                  </a:outerShdw>
                </a:effectLst>
              </a:rPr>
              <a:t>AUTHORISED DEALER</a:t>
            </a:r>
          </a:p>
        </p:txBody>
      </p:sp>
      <p:pic>
        <p:nvPicPr>
          <p:cNvPr id="8" name="Picture 7">
            <a:extLst>
              <a:ext uri="{FF2B5EF4-FFF2-40B4-BE49-F238E27FC236}">
                <a16:creationId xmlns:a16="http://schemas.microsoft.com/office/drawing/2014/main" id="{1563C2A5-6541-13D2-A317-2048212A98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0200" y="1006783"/>
            <a:ext cx="1219200" cy="1203017"/>
          </a:xfrm>
          <a:prstGeom prst="rect">
            <a:avLst/>
          </a:prstGeom>
          <a:solidFill>
            <a:srgbClr val="FFFF00"/>
          </a:solidFill>
          <a:effectLst>
            <a:glow rad="101600">
              <a:schemeClr val="accent4">
                <a:satMod val="175000"/>
                <a:alpha val="40000"/>
              </a:schemeClr>
            </a:glow>
            <a:outerShdw blurRad="50800" dist="38100" dir="8100000" algn="tr" rotWithShape="0">
              <a:prstClr val="black">
                <a:alpha val="40000"/>
              </a:prstClr>
            </a:outerShdw>
          </a:effectLst>
          <a:scene3d>
            <a:camera prst="orthographicFront"/>
            <a:lightRig rig="threePt" dir="t"/>
          </a:scene3d>
          <a:sp3d>
            <a:bevelT w="152400" h="50800" prst="softRound"/>
          </a:sp3d>
        </p:spPr>
      </p:pic>
      <p:pic>
        <p:nvPicPr>
          <p:cNvPr id="10" name="Picture 9">
            <a:extLst>
              <a:ext uri="{FF2B5EF4-FFF2-40B4-BE49-F238E27FC236}">
                <a16:creationId xmlns:a16="http://schemas.microsoft.com/office/drawing/2014/main" id="{2962BC4D-72FC-7735-B77D-C1CFF4502E9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600" y="2647950"/>
            <a:ext cx="1695450" cy="1695450"/>
          </a:xfrm>
          <a:prstGeom prst="rect">
            <a:avLst/>
          </a:prstGeom>
          <a:effectLst>
            <a:glow rad="228600">
              <a:schemeClr val="accent6">
                <a:satMod val="175000"/>
                <a:alpha val="40000"/>
              </a:schemeClr>
            </a:glow>
            <a:innerShdw blurRad="63500" dist="50800" dir="16200000">
              <a:prstClr val="black">
                <a:alpha val="50000"/>
              </a:prstClr>
            </a:innerShdw>
          </a:effectLst>
          <a:scene3d>
            <a:camera prst="orthographicFront"/>
            <a:lightRig rig="threePt" dir="t"/>
          </a:scene3d>
          <a:sp3d>
            <a:bevelT/>
          </a:sp3d>
        </p:spPr>
      </p:pic>
      <p:pic>
        <p:nvPicPr>
          <p:cNvPr id="12" name="Picture 11">
            <a:extLst>
              <a:ext uri="{FF2B5EF4-FFF2-40B4-BE49-F238E27FC236}">
                <a16:creationId xmlns:a16="http://schemas.microsoft.com/office/drawing/2014/main" id="{DAC10F6A-8B85-0122-5600-0EF88309F85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20896" y="2624528"/>
            <a:ext cx="1975104" cy="2023672"/>
          </a:xfrm>
          <a:prstGeom prst="rect">
            <a:avLst/>
          </a:prstGeom>
          <a:effectLst>
            <a:glow rad="228600">
              <a:schemeClr val="accent1">
                <a:satMod val="175000"/>
                <a:alpha val="40000"/>
              </a:schemeClr>
            </a:glow>
          </a:effectLst>
          <a:scene3d>
            <a:camera prst="orthographicFront"/>
            <a:lightRig rig="threePt" dir="t"/>
          </a:scene3d>
          <a:sp3d>
            <a:bevelT prst="convex"/>
          </a:sp3d>
        </p:spPr>
      </p:pic>
      <p:pic>
        <p:nvPicPr>
          <p:cNvPr id="14" name="Picture 13">
            <a:extLst>
              <a:ext uri="{FF2B5EF4-FFF2-40B4-BE49-F238E27FC236}">
                <a16:creationId xmlns:a16="http://schemas.microsoft.com/office/drawing/2014/main" id="{B1B9176F-42C3-D417-9056-FF32A7ED488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86000" y="2971800"/>
            <a:ext cx="1447800" cy="1447800"/>
          </a:xfrm>
          <a:prstGeom prst="rect">
            <a:avLst/>
          </a:prstGeom>
          <a:effectLst>
            <a:glow rad="63500">
              <a:schemeClr val="accent3">
                <a:satMod val="175000"/>
                <a:alpha val="40000"/>
              </a:schemeClr>
            </a:glow>
            <a:outerShdw blurRad="50800" dist="38100" dir="8100000" algn="tr" rotWithShape="0">
              <a:prstClr val="black">
                <a:alpha val="40000"/>
              </a:prstClr>
            </a:outerShdw>
          </a:effectLst>
          <a:scene3d>
            <a:camera prst="orthographicFront"/>
            <a:lightRig rig="threePt" dir="t"/>
          </a:scene3d>
          <a:sp3d>
            <a:bevelT w="152400" h="50800" prst="softRound"/>
          </a:sp3d>
        </p:spPr>
      </p:pic>
      <p:pic>
        <p:nvPicPr>
          <p:cNvPr id="16" name="Picture 15">
            <a:extLst>
              <a:ext uri="{FF2B5EF4-FFF2-40B4-BE49-F238E27FC236}">
                <a16:creationId xmlns:a16="http://schemas.microsoft.com/office/drawing/2014/main" id="{F638A038-BC0F-5DBA-6FD2-9A3E42DE618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2400" y="4743450"/>
            <a:ext cx="3352800" cy="1885950"/>
          </a:xfrm>
          <a:prstGeom prst="rect">
            <a:avLst/>
          </a:prstGeom>
          <a:effectLst>
            <a:glow rad="228600">
              <a:schemeClr val="accent1">
                <a:satMod val="175000"/>
                <a:alpha val="40000"/>
              </a:schemeClr>
            </a:glow>
          </a:effectLst>
          <a:scene3d>
            <a:camera prst="orthographicFront"/>
            <a:lightRig rig="threePt" dir="t"/>
          </a:scene3d>
          <a:sp3d>
            <a:bevelT prst="angle"/>
          </a:sp3d>
        </p:spPr>
      </p:pic>
      <p:pic>
        <p:nvPicPr>
          <p:cNvPr id="18" name="Picture 17">
            <a:extLst>
              <a:ext uri="{FF2B5EF4-FFF2-40B4-BE49-F238E27FC236}">
                <a16:creationId xmlns:a16="http://schemas.microsoft.com/office/drawing/2014/main" id="{898BA762-D25B-9604-4AC8-621B8E9478A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55716" y="4993916"/>
            <a:ext cx="1711684" cy="1711684"/>
          </a:xfrm>
          <a:prstGeom prst="rect">
            <a:avLst/>
          </a:prstGeom>
          <a:effectLst>
            <a:glow rad="101600">
              <a:schemeClr val="accent6">
                <a:satMod val="175000"/>
                <a:alpha val="40000"/>
              </a:schemeClr>
            </a:glow>
          </a:effectLst>
          <a:scene3d>
            <a:camera prst="orthographicFront"/>
            <a:lightRig rig="threePt" dir="t"/>
          </a:scene3d>
          <a:sp3d>
            <a:bevelT w="114300" prst="artDeco"/>
          </a:sp3d>
        </p:spPr>
      </p:pic>
      <p:pic>
        <p:nvPicPr>
          <p:cNvPr id="20" name="Picture 19">
            <a:extLst>
              <a:ext uri="{FF2B5EF4-FFF2-40B4-BE49-F238E27FC236}">
                <a16:creationId xmlns:a16="http://schemas.microsoft.com/office/drawing/2014/main" id="{2ED0361F-46D6-E6CE-1D8B-B87226BC647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477000" y="3505200"/>
            <a:ext cx="2568899" cy="3234367"/>
          </a:xfrm>
          <a:prstGeom prst="rect">
            <a:avLst/>
          </a:prstGeom>
          <a:effectLst>
            <a:glow rad="63500">
              <a:schemeClr val="accent2">
                <a:satMod val="175000"/>
                <a:alpha val="40000"/>
              </a:schemeClr>
            </a:glow>
          </a:effectLst>
          <a:scene3d>
            <a:camera prst="orthographicFront"/>
            <a:lightRig rig="threePt" dir="t"/>
          </a:scene3d>
          <a:sp3d>
            <a:bevelT prst="angle"/>
          </a:sp3d>
        </p:spPr>
      </p:pic>
    </p:spTree>
    <p:extLst>
      <p:ext uri="{BB962C8B-B14F-4D97-AF65-F5344CB8AC3E}">
        <p14:creationId xmlns:p14="http://schemas.microsoft.com/office/powerpoint/2010/main" val="84337063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236707" y="3810000"/>
            <a:ext cx="8686800" cy="2677656"/>
          </a:xfrm>
          <a:prstGeom prst="rect">
            <a:avLst/>
          </a:prstGeom>
          <a:blipFill>
            <a:blip r:embed="rId2"/>
            <a:tile tx="0" ty="0" sx="100000" sy="100000" flip="none" algn="tl"/>
          </a:blipFill>
          <a:ln>
            <a:solidFill>
              <a:srgbClr val="C00000"/>
            </a:solidFill>
            <a:headEnd/>
            <a:tailEnd/>
          </a:ln>
          <a:effectLst>
            <a:glow rad="139700">
              <a:schemeClr val="accent3">
                <a:satMod val="175000"/>
                <a:alpha val="40000"/>
              </a:schemeClr>
            </a:glow>
            <a:outerShdw blurRad="57150" dist="38100" dir="5400000" algn="ctr" rotWithShape="0">
              <a:schemeClr val="accent2">
                <a:shade val="9000"/>
                <a:satMod val="105000"/>
                <a:alpha val="48000"/>
              </a:schemeClr>
            </a:outerShdw>
          </a:effectLst>
          <a:scene3d>
            <a:camera prst="orthographicFront"/>
            <a:lightRig rig="threePt" dir="t"/>
          </a:scene3d>
          <a:sp3d>
            <a:bevelT prst="angle"/>
          </a:sp3d>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kumimoji="0" lang="en-US" sz="2800" b="0" i="0" u="none" strike="noStrike" cap="none" normalizeH="0" baseline="0" dirty="0">
                <a:ln>
                  <a:noFill/>
                </a:ln>
                <a:solidFill>
                  <a:srgbClr val="333333"/>
                </a:solidFill>
                <a:effectLst/>
                <a:latin typeface="Times New Roman" pitchFamily="18" charset="0"/>
                <a:ea typeface="Calibri" pitchFamily="34" charset="0"/>
                <a:cs typeface="Times New Roman" pitchFamily="18" charset="0"/>
              </a:rPr>
              <a:t>Our imported consumable products are unrivalled in quality and</a:t>
            </a:r>
            <a:r>
              <a:rPr kumimoji="0" lang="en-US" sz="2800" b="0" i="0" u="none" strike="noStrike" cap="none" normalizeH="0" dirty="0">
                <a:ln>
                  <a:noFill/>
                </a:ln>
                <a:solidFill>
                  <a:srgbClr val="333333"/>
                </a:solidFill>
                <a:effectLst/>
                <a:latin typeface="Times New Roman" pitchFamily="18" charset="0"/>
                <a:ea typeface="Calibri" pitchFamily="34" charset="0"/>
                <a:cs typeface="Times New Roman" pitchFamily="18" charset="0"/>
              </a:rPr>
              <a:t> </a:t>
            </a:r>
            <a:r>
              <a:rPr kumimoji="0" lang="en-US" sz="2800" b="0" i="0" u="none" strike="noStrike" cap="none" normalizeH="0" baseline="0" dirty="0">
                <a:ln>
                  <a:noFill/>
                </a:ln>
                <a:solidFill>
                  <a:srgbClr val="333333"/>
                </a:solidFill>
                <a:effectLst/>
                <a:latin typeface="Times New Roman" pitchFamily="18" charset="0"/>
                <a:ea typeface="Calibri" pitchFamily="34" charset="0"/>
                <a:cs typeface="Times New Roman" pitchFamily="18" charset="0"/>
              </a:rPr>
              <a:t>easy on pocket</a:t>
            </a:r>
            <a:r>
              <a:rPr kumimoji="0" lang="en-US" sz="28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Copper Phosphorus Alloys, MIG Brazing Wires, Brass Brazing Rod, Brazing Flux</a:t>
            </a:r>
            <a:r>
              <a:rPr kumimoji="0" lang="en-US" sz="2800" b="0" i="0" u="none" strike="noStrike" cap="none" normalizeH="0" dirty="0">
                <a:ln>
                  <a:noFill/>
                </a:ln>
                <a:solidFill>
                  <a:schemeClr val="tx1"/>
                </a:solidFill>
                <a:effectLst/>
                <a:latin typeface="Times New Roman" pitchFamily="18" charset="0"/>
                <a:ea typeface="Calibri" pitchFamily="34" charset="0"/>
                <a:cs typeface="Times New Roman" pitchFamily="18" charset="0"/>
              </a:rPr>
              <a:t> </a:t>
            </a:r>
            <a:r>
              <a:rPr kumimoji="0" lang="en-US" sz="28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along with a host of various other products we deal in are excellent in quality and high on durability because they have been produced using </a:t>
            </a:r>
            <a:r>
              <a:rPr kumimoji="0" lang="en-US" sz="2800" b="0" i="0" u="none" strike="noStrike" cap="none" normalizeH="0" baseline="0" dirty="0">
                <a:ln>
                  <a:noFill/>
                </a:ln>
                <a:solidFill>
                  <a:srgbClr val="FF0000"/>
                </a:solidFill>
                <a:effectLst/>
                <a:latin typeface="Times New Roman" pitchFamily="18" charset="0"/>
                <a:ea typeface="Calibri" pitchFamily="34" charset="0"/>
                <a:cs typeface="Times New Roman" pitchFamily="18" charset="0"/>
              </a:rPr>
              <a:t>STATE-OF-THE-ART.</a:t>
            </a:r>
            <a:endParaRPr kumimoji="0" lang="en-US" sz="2800" b="0" i="0" u="none" strike="noStrike" cap="none" normalizeH="0" baseline="0" dirty="0">
              <a:ln>
                <a:noFill/>
              </a:ln>
              <a:solidFill>
                <a:srgbClr val="FF0000"/>
              </a:solidFill>
              <a:effectLst/>
              <a:latin typeface="Times New Roman" pitchFamily="18" charset="0"/>
              <a:cs typeface="Times New Roman" pitchFamily="18" charset="0"/>
            </a:endParaRPr>
          </a:p>
        </p:txBody>
      </p:sp>
      <p:sp>
        <p:nvSpPr>
          <p:cNvPr id="3" name="Rectangle 2"/>
          <p:cNvSpPr/>
          <p:nvPr/>
        </p:nvSpPr>
        <p:spPr>
          <a:xfrm>
            <a:off x="261026" y="152400"/>
            <a:ext cx="6673174" cy="584775"/>
          </a:xfrm>
          <a:prstGeom prst="rect">
            <a:avLst/>
          </a:prstGeom>
          <a:blipFill>
            <a:blip r:embed="rId3"/>
            <a:tile tx="0" ty="0" sx="100000" sy="100000" flip="none" algn="tl"/>
          </a:blipFill>
          <a:ln>
            <a:solidFill>
              <a:srgbClr val="FF0000"/>
            </a:solidFill>
          </a:ln>
          <a:effectLst>
            <a:glow rad="101600">
              <a:schemeClr val="accent2">
                <a:satMod val="175000"/>
                <a:alpha val="40000"/>
              </a:schemeClr>
            </a:glow>
            <a:outerShdw blurRad="50800" dist="38100" dir="2700000" algn="tl" rotWithShape="0">
              <a:prstClr val="black">
                <a:alpha val="40000"/>
              </a:prstClr>
            </a:outerShdw>
          </a:effectLst>
          <a:scene3d>
            <a:camera prst="orthographicFront"/>
            <a:lightRig rig="threePt" dir="t"/>
          </a:scene3d>
          <a:sp3d>
            <a:bevelT w="165100" prst="coolSlant"/>
          </a:sp3d>
        </p:spPr>
        <p:style>
          <a:lnRef idx="3">
            <a:schemeClr val="lt1"/>
          </a:lnRef>
          <a:fillRef idx="1">
            <a:schemeClr val="accent6"/>
          </a:fillRef>
          <a:effectRef idx="1">
            <a:schemeClr val="accent6"/>
          </a:effectRef>
          <a:fontRef idx="minor">
            <a:schemeClr val="lt1"/>
          </a:fontRef>
        </p:style>
        <p:txBody>
          <a:bodyPr wrap="square">
            <a:spAutoFit/>
          </a:bodyPr>
          <a:lstStyle/>
          <a:p>
            <a:r>
              <a:rPr lang="en-US" sz="3200" dirty="0">
                <a:solidFill>
                  <a:schemeClr val="tx1"/>
                </a:solidFill>
                <a:latin typeface="Times New Roman" pitchFamily="18" charset="0"/>
                <a:ea typeface="Batang" pitchFamily="18" charset="-127"/>
                <a:cs typeface="Times New Roman" pitchFamily="18" charset="0"/>
              </a:rPr>
              <a:t> OUR SERVICES IN CONSUMABLE </a:t>
            </a:r>
            <a:endParaRPr lang="en-US" sz="3200" dirty="0">
              <a:solidFill>
                <a:schemeClr val="tx1"/>
              </a:solidFill>
              <a:latin typeface="Times New Roman" pitchFamily="18" charset="0"/>
              <a:cs typeface="Times New Roman" pitchFamily="18" charset="0"/>
            </a:endParaRPr>
          </a:p>
        </p:txBody>
      </p:sp>
      <p:pic>
        <p:nvPicPr>
          <p:cNvPr id="1028" name="Picture 4" descr="C:\Users\hp\Pictures\ekta enterprises\MIG-Brazing-Wires.jpg"/>
          <p:cNvPicPr>
            <a:picLocks noChangeAspect="1" noChangeArrowheads="1"/>
          </p:cNvPicPr>
          <p:nvPr/>
        </p:nvPicPr>
        <p:blipFill>
          <a:blip r:embed="rId4" cstate="print"/>
          <a:srcRect/>
          <a:stretch>
            <a:fillRect/>
          </a:stretch>
        </p:blipFill>
        <p:spPr bwMode="auto">
          <a:xfrm>
            <a:off x="533400" y="990600"/>
            <a:ext cx="1905000" cy="1905000"/>
          </a:xfrm>
          <a:prstGeom prst="rect">
            <a:avLst/>
          </a:prstGeom>
          <a:noFill/>
          <a:ln>
            <a:solidFill>
              <a:schemeClr val="bg2">
                <a:lumMod val="10000"/>
              </a:schemeClr>
            </a:solidFill>
          </a:ln>
          <a:effectLst>
            <a:glow rad="63500">
              <a:schemeClr val="accent5">
                <a:satMod val="175000"/>
                <a:alpha val="40000"/>
              </a:schemeClr>
            </a:glow>
          </a:effectLst>
          <a:scene3d>
            <a:camera prst="orthographicFront"/>
            <a:lightRig rig="threePt" dir="t"/>
          </a:scene3d>
          <a:sp3d>
            <a:bevelT/>
          </a:sp3d>
        </p:spPr>
      </p:pic>
      <p:pic>
        <p:nvPicPr>
          <p:cNvPr id="5" name="Picture 40" descr="Bronze Brazing"/>
          <p:cNvPicPr>
            <a:picLocks noChangeAspect="1" noChangeArrowheads="1"/>
          </p:cNvPicPr>
          <p:nvPr/>
        </p:nvPicPr>
        <p:blipFill>
          <a:blip r:embed="rId5" cstate="print"/>
          <a:srcRect/>
          <a:stretch>
            <a:fillRect/>
          </a:stretch>
        </p:blipFill>
        <p:spPr bwMode="auto">
          <a:xfrm>
            <a:off x="2895600" y="1371600"/>
            <a:ext cx="2510119" cy="2209800"/>
          </a:xfrm>
          <a:prstGeom prst="rect">
            <a:avLst/>
          </a:prstGeom>
          <a:noFill/>
          <a:ln w="9525">
            <a:solidFill>
              <a:srgbClr val="FF0000"/>
            </a:solidFill>
            <a:miter lim="800000"/>
            <a:headEnd/>
            <a:tailEnd/>
          </a:ln>
          <a:effectLst>
            <a:glow rad="139700">
              <a:schemeClr val="accent2">
                <a:satMod val="175000"/>
                <a:alpha val="40000"/>
              </a:schemeClr>
            </a:glow>
          </a:effectLst>
          <a:scene3d>
            <a:camera prst="orthographicFront"/>
            <a:lightRig rig="threePt" dir="t"/>
          </a:scene3d>
          <a:sp3d>
            <a:bevelT/>
          </a:sp3d>
        </p:spPr>
      </p:pic>
      <p:pic>
        <p:nvPicPr>
          <p:cNvPr id="7" name="Picture 6">
            <a:extLst>
              <a:ext uri="{FF2B5EF4-FFF2-40B4-BE49-F238E27FC236}">
                <a16:creationId xmlns:a16="http://schemas.microsoft.com/office/drawing/2014/main" id="{348D35ED-E962-0861-6051-62E4DB7D3327}"/>
              </a:ext>
            </a:extLst>
          </p:cNvPr>
          <p:cNvPicPr>
            <a:picLocks noChangeAspect="1"/>
          </p:cNvPicPr>
          <p:nvPr/>
        </p:nvPicPr>
        <p:blipFill>
          <a:blip r:embed="rId6" cstate="print"/>
          <a:srcRect/>
          <a:stretch>
            <a:fillRect/>
          </a:stretch>
        </p:blipFill>
        <p:spPr bwMode="auto">
          <a:xfrm>
            <a:off x="5892102" y="1519555"/>
            <a:ext cx="2947098" cy="1663115"/>
          </a:xfrm>
          <a:prstGeom prst="rect">
            <a:avLst/>
          </a:prstGeom>
          <a:noFill/>
          <a:ln>
            <a:solidFill>
              <a:schemeClr val="tx1"/>
            </a:solidFill>
          </a:ln>
          <a:effectLst>
            <a:glow rad="139700">
              <a:schemeClr val="accent4">
                <a:satMod val="175000"/>
                <a:alpha val="40000"/>
              </a:schemeClr>
            </a:glow>
          </a:effectLst>
          <a:scene3d>
            <a:camera prst="orthographicFront"/>
            <a:lightRig rig="threePt" dir="t"/>
          </a:scene3d>
          <a:sp3d>
            <a:bevelT prst="relaxedInset"/>
          </a:sp3d>
        </p:spPr>
      </p:pic>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runge Texture">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1592</TotalTime>
  <Words>607</Words>
  <Application>Microsoft Office PowerPoint</Application>
  <PresentationFormat>On-screen Show (4:3)</PresentationFormat>
  <Paragraphs>53</Paragraphs>
  <Slides>18</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Abadi</vt:lpstr>
      <vt:lpstr>Arial</vt:lpstr>
      <vt:lpstr>Baskerville Old Face</vt:lpstr>
      <vt:lpstr>Calibri</vt:lpstr>
      <vt:lpstr>Times New Roman</vt:lpstr>
      <vt:lpstr>Trebuchet MS</vt:lpstr>
      <vt:lpstr>Wingdings 3</vt:lpstr>
      <vt:lpstr>Facet</vt:lpstr>
      <vt:lpstr>PowerPoint Presentation</vt:lpstr>
      <vt:lpstr>PowerPoint Presentation</vt:lpstr>
      <vt:lpstr>PowerPoint Presentation</vt:lpstr>
      <vt:lpstr>AUTHORISED DEALER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hp</dc:creator>
  <cp:lastModifiedBy>Harsh Singhal</cp:lastModifiedBy>
  <cp:revision>271</cp:revision>
  <dcterms:created xsi:type="dcterms:W3CDTF">2020-02-26T04:52:35Z</dcterms:created>
  <dcterms:modified xsi:type="dcterms:W3CDTF">2022-07-12T09:28:04Z</dcterms:modified>
</cp:coreProperties>
</file>